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36"/>
  </p:notesMasterIdLst>
  <p:sldIdLst>
    <p:sldId id="256" r:id="rId2"/>
    <p:sldId id="267" r:id="rId3"/>
    <p:sldId id="292" r:id="rId4"/>
    <p:sldId id="297" r:id="rId5"/>
    <p:sldId id="260" r:id="rId6"/>
    <p:sldId id="262" r:id="rId7"/>
    <p:sldId id="264" r:id="rId8"/>
    <p:sldId id="265" r:id="rId9"/>
    <p:sldId id="263" r:id="rId10"/>
    <p:sldId id="258" r:id="rId11"/>
    <p:sldId id="269" r:id="rId12"/>
    <p:sldId id="261" r:id="rId13"/>
    <p:sldId id="293" r:id="rId14"/>
    <p:sldId id="270" r:id="rId15"/>
    <p:sldId id="289" r:id="rId16"/>
    <p:sldId id="271" r:id="rId17"/>
    <p:sldId id="272" r:id="rId18"/>
    <p:sldId id="279" r:id="rId19"/>
    <p:sldId id="295" r:id="rId20"/>
    <p:sldId id="274" r:id="rId21"/>
    <p:sldId id="280" r:id="rId22"/>
    <p:sldId id="275" r:id="rId23"/>
    <p:sldId id="296" r:id="rId24"/>
    <p:sldId id="276" r:id="rId25"/>
    <p:sldId id="281" r:id="rId26"/>
    <p:sldId id="282" r:id="rId27"/>
    <p:sldId id="278" r:id="rId28"/>
    <p:sldId id="277" r:id="rId29"/>
    <p:sldId id="283" r:id="rId30"/>
    <p:sldId id="284" r:id="rId31"/>
    <p:sldId id="285" r:id="rId32"/>
    <p:sldId id="287" r:id="rId33"/>
    <p:sldId id="288" r:id="rId34"/>
    <p:sldId id="294" r:id="rId35"/>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等深淺樣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56" autoAdjust="0"/>
    <p:restoredTop sz="94695" autoAdjust="0"/>
  </p:normalViewPr>
  <p:slideViewPr>
    <p:cSldViewPr snapToGrid="0">
      <p:cViewPr varScale="1">
        <p:scale>
          <a:sx n="109" d="100"/>
          <a:sy n="109" d="100"/>
        </p:scale>
        <p:origin x="-576" y="-8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FA6A0CB-726D-4BAF-A761-877D5748E866}" type="datetimeFigureOut">
              <a:rPr lang="zh-TW" altLang="en-US" smtClean="0"/>
              <a:pPr/>
              <a:t>2017/8/25</a:t>
            </a:fld>
            <a:endParaRPr lang="zh-TW" altLang="en-US"/>
          </a:p>
        </p:txBody>
      </p:sp>
      <p:sp>
        <p:nvSpPr>
          <p:cNvPr id="4" name="投影片圖像版面配置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A357EF-BC97-4D9F-BA4E-164645CBE648}" type="slidenum">
              <a:rPr lang="zh-TW" altLang="en-US" smtClean="0"/>
              <a:pPr/>
              <a:t>‹#›</a:t>
            </a:fld>
            <a:endParaRPr lang="zh-TW" altLang="en-US"/>
          </a:p>
        </p:txBody>
      </p:sp>
    </p:spTree>
    <p:extLst>
      <p:ext uri="{BB962C8B-B14F-4D97-AF65-F5344CB8AC3E}">
        <p14:creationId xmlns:p14="http://schemas.microsoft.com/office/powerpoint/2010/main" val="30132237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8EA357EF-BC97-4D9F-BA4E-164645CBE648}" type="slidenum">
              <a:rPr lang="zh-TW" altLang="en-US" smtClean="0"/>
              <a:pPr/>
              <a:t>4</a:t>
            </a:fld>
            <a:endParaRPr lang="zh-TW" altLang="en-US"/>
          </a:p>
        </p:txBody>
      </p:sp>
    </p:spTree>
    <p:extLst>
      <p:ext uri="{BB962C8B-B14F-4D97-AF65-F5344CB8AC3E}">
        <p14:creationId xmlns:p14="http://schemas.microsoft.com/office/powerpoint/2010/main" val="410725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8EA357EF-BC97-4D9F-BA4E-164645CBE648}" type="slidenum">
              <a:rPr lang="zh-TW" altLang="en-US" smtClean="0"/>
              <a:pPr/>
              <a:t>12</a:t>
            </a:fld>
            <a:endParaRPr lang="zh-TW" altLang="en-US"/>
          </a:p>
        </p:txBody>
      </p:sp>
    </p:spTree>
    <p:extLst>
      <p:ext uri="{BB962C8B-B14F-4D97-AF65-F5344CB8AC3E}">
        <p14:creationId xmlns:p14="http://schemas.microsoft.com/office/powerpoint/2010/main" val="1252924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Ref idx="1001">
        <a:schemeClr val="bg2"/>
      </p:bgRef>
    </p:bg>
    <p:spTree>
      <p:nvGrpSpPr>
        <p:cNvPr id="1" name=""/>
        <p:cNvGrpSpPr/>
        <p:nvPr/>
      </p:nvGrpSpPr>
      <p:grpSpPr>
        <a:xfrm>
          <a:off x="0" y="0"/>
          <a:ext cx="0" cy="0"/>
          <a:chOff x="0" y="0"/>
          <a:chExt cx="0" cy="0"/>
        </a:xfrm>
      </p:grpSpPr>
      <p:sp>
        <p:nvSpPr>
          <p:cNvPr id="15" name="矩形 14"/>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矩形 18"/>
          <p:cNvSpPr>
            <a:spLocks noChangeArrowheads="1"/>
          </p:cNvSpPr>
          <p:nvPr/>
        </p:nvSpPr>
        <p:spPr bwMode="white">
          <a:xfrm>
            <a:off x="11988800" y="3048"/>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矩形 15"/>
          <p:cNvSpPr>
            <a:spLocks noChangeArrowheads="1"/>
          </p:cNvSpPr>
          <p:nvPr/>
        </p:nvSpPr>
        <p:spPr bwMode="white">
          <a:xfrm>
            <a:off x="0" y="0"/>
            <a:ext cx="12192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矩形 11"/>
          <p:cNvSpPr>
            <a:spLocks noChangeArrowheads="1"/>
          </p:cNvSpPr>
          <p:nvPr/>
        </p:nvSpPr>
        <p:spPr bwMode="auto">
          <a:xfrm>
            <a:off x="195072" y="6391657"/>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副標題 8"/>
          <p:cNvSpPr>
            <a:spLocks noGrp="1"/>
          </p:cNvSpPr>
          <p:nvPr>
            <p:ph type="subTitle" idx="1"/>
          </p:nvPr>
        </p:nvSpPr>
        <p:spPr>
          <a:xfrm>
            <a:off x="1828800" y="2819400"/>
            <a:ext cx="85344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TW" altLang="en-US" smtClean="0"/>
              <a:t>按一下以編輯母片副標題樣式</a:t>
            </a:r>
            <a:endParaRPr kumimoji="0" lang="en-US"/>
          </a:p>
        </p:txBody>
      </p:sp>
      <p:sp>
        <p:nvSpPr>
          <p:cNvPr id="28" name="日期版面配置區 27"/>
          <p:cNvSpPr>
            <a:spLocks noGrp="1"/>
          </p:cNvSpPr>
          <p:nvPr>
            <p:ph type="dt" sz="half" idx="10"/>
          </p:nvPr>
        </p:nvSpPr>
        <p:spPr/>
        <p:txBody>
          <a:bodyPr/>
          <a:lstStyle/>
          <a:p>
            <a:fld id="{F468B273-E927-4DCF-AC01-9709658B9037}" type="datetimeFigureOut">
              <a:rPr lang="zh-TW" altLang="en-US" smtClean="0"/>
              <a:pPr/>
              <a:t>2017/8/25</a:t>
            </a:fld>
            <a:endParaRPr lang="zh-TW" altLang="en-US"/>
          </a:p>
        </p:txBody>
      </p:sp>
      <p:sp>
        <p:nvSpPr>
          <p:cNvPr id="17" name="頁尾版面配置區 16"/>
          <p:cNvSpPr>
            <a:spLocks noGrp="1"/>
          </p:cNvSpPr>
          <p:nvPr>
            <p:ph type="ftr" sz="quarter" idx="11"/>
          </p:nvPr>
        </p:nvSpPr>
        <p:spPr/>
        <p:txBody>
          <a:bodyPr/>
          <a:lstStyle/>
          <a:p>
            <a:endParaRPr lang="zh-TW" altLang="en-US"/>
          </a:p>
        </p:txBody>
      </p:sp>
      <p:sp>
        <p:nvSpPr>
          <p:cNvPr id="7" name="直線接點 6"/>
          <p:cNvSpPr>
            <a:spLocks noChangeShapeType="1"/>
          </p:cNvSpPr>
          <p:nvPr/>
        </p:nvSpPr>
        <p:spPr bwMode="auto">
          <a:xfrm>
            <a:off x="207264" y="2420112"/>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矩形 9"/>
          <p:cNvSpPr>
            <a:spLocks noChangeArrowheads="1"/>
          </p:cNvSpPr>
          <p:nvPr/>
        </p:nvSpPr>
        <p:spPr bwMode="auto">
          <a:xfrm>
            <a:off x="203200" y="152400"/>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橢圓 12"/>
          <p:cNvSpPr/>
          <p:nvPr/>
        </p:nvSpPr>
        <p:spPr>
          <a:xfrm>
            <a:off x="5689600" y="2115312"/>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橢圓 13"/>
          <p:cNvSpPr/>
          <p:nvPr/>
        </p:nvSpPr>
        <p:spPr>
          <a:xfrm>
            <a:off x="5815584" y="2209800"/>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投影片編號版面配置區 28"/>
          <p:cNvSpPr>
            <a:spLocks noGrp="1"/>
          </p:cNvSpPr>
          <p:nvPr>
            <p:ph type="sldNum" sz="quarter" idx="12"/>
          </p:nvPr>
        </p:nvSpPr>
        <p:spPr>
          <a:xfrm>
            <a:off x="5791200" y="2199451"/>
            <a:ext cx="609600" cy="441325"/>
          </a:xfrm>
        </p:spPr>
        <p:txBody>
          <a:bodyPr/>
          <a:lstStyle>
            <a:lvl1pPr>
              <a:defRPr>
                <a:solidFill>
                  <a:schemeClr val="accent3">
                    <a:shade val="75000"/>
                  </a:schemeClr>
                </a:solidFill>
              </a:defRPr>
            </a:lvl1pPr>
          </a:lstStyle>
          <a:p>
            <a:fld id="{30B4DE94-9986-41E5-98B1-A1CD1D911E93}" type="slidenum">
              <a:rPr lang="zh-TW" altLang="en-US" smtClean="0"/>
              <a:pPr/>
              <a:t>‹#›</a:t>
            </a:fld>
            <a:endParaRPr lang="zh-TW" altLang="en-US"/>
          </a:p>
        </p:txBody>
      </p:sp>
      <p:sp>
        <p:nvSpPr>
          <p:cNvPr id="8" name="標題 7"/>
          <p:cNvSpPr>
            <a:spLocks noGrp="1"/>
          </p:cNvSpPr>
          <p:nvPr>
            <p:ph type="ctrTitle"/>
          </p:nvPr>
        </p:nvSpPr>
        <p:spPr>
          <a:xfrm>
            <a:off x="914400" y="381000"/>
            <a:ext cx="10363200" cy="1752600"/>
          </a:xfrm>
        </p:spPr>
        <p:txBody>
          <a:bodyPr anchor="b"/>
          <a:lstStyle>
            <a:lvl1pPr>
              <a:defRPr sz="4200">
                <a:solidFill>
                  <a:schemeClr val="accent1"/>
                </a:solidFill>
              </a:defRPr>
            </a:lvl1pPr>
          </a:lstStyle>
          <a:p>
            <a:r>
              <a:rPr kumimoji="0" lang="zh-TW" altLang="en-US" smtClean="0"/>
              <a:t>按一下以編輯母片標題樣式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bg>
      <p:bgRef idx="1001">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F468B273-E927-4DCF-AC01-9709658B9037}" type="datetimeFigureOut">
              <a:rPr lang="zh-TW" altLang="en-US" smtClean="0"/>
              <a:pPr/>
              <a:t>2017/8/25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30B4DE94-9986-41E5-98B1-A1CD1D911E93}" type="slidenum">
              <a:rPr lang="zh-TW" altLang="en-US" smtClean="0"/>
              <a:pPr/>
              <a:t>‹#›</a:t>
            </a:fld>
            <a:endParaRPr lang="zh-TW"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bg>
      <p:bgRef idx="1001">
        <a:schemeClr val="bg2"/>
      </p:bgRef>
    </p:bg>
    <p:spTree>
      <p:nvGrpSpPr>
        <p:cNvPr id="1" name=""/>
        <p:cNvGrpSpPr/>
        <p:nvPr/>
      </p:nvGrpSpPr>
      <p:grpSpPr>
        <a:xfrm>
          <a:off x="0" y="0"/>
          <a:ext cx="0" cy="0"/>
          <a:chOff x="0" y="0"/>
          <a:chExt cx="0" cy="0"/>
        </a:xfrm>
      </p:grpSpPr>
      <p:sp>
        <p:nvSpPr>
          <p:cNvPr id="7" name="矩形 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矩形 7"/>
          <p:cNvSpPr>
            <a:spLocks noChangeArrowheads="1"/>
          </p:cNvSpPr>
          <p:nvPr/>
        </p:nvSpPr>
        <p:spPr bwMode="white">
          <a:xfrm>
            <a:off x="9347200" y="0"/>
            <a:ext cx="28448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矩形 8"/>
          <p:cNvSpPr>
            <a:spLocks noChangeArrowheads="1"/>
          </p:cNvSpPr>
          <p:nvPr/>
        </p:nvSpPr>
        <p:spPr bwMode="white">
          <a:xfrm>
            <a:off x="0" y="0"/>
            <a:ext cx="12192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矩形 9"/>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矩形 10"/>
          <p:cNvSpPr>
            <a:spLocks noChangeArrowheads="1"/>
          </p:cNvSpPr>
          <p:nvPr/>
        </p:nvSpPr>
        <p:spPr bwMode="auto">
          <a:xfrm>
            <a:off x="195072" y="6391657"/>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矩形 11"/>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直線接點 12"/>
          <p:cNvSpPr>
            <a:spLocks noChangeShapeType="1"/>
          </p:cNvSpPr>
          <p:nvPr/>
        </p:nvSpPr>
        <p:spPr bwMode="auto">
          <a:xfrm rot="5400000">
            <a:off x="6403340"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橢圓 13"/>
          <p:cNvSpPr/>
          <p:nvPr/>
        </p:nvSpPr>
        <p:spPr>
          <a:xfrm>
            <a:off x="9119616" y="2925763"/>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橢圓 14"/>
          <p:cNvSpPr/>
          <p:nvPr/>
        </p:nvSpPr>
        <p:spPr>
          <a:xfrm>
            <a:off x="9245600" y="3020251"/>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投影片編號版面配置區 5"/>
          <p:cNvSpPr>
            <a:spLocks noGrp="1"/>
          </p:cNvSpPr>
          <p:nvPr>
            <p:ph type="sldNum" sz="quarter" idx="12"/>
          </p:nvPr>
        </p:nvSpPr>
        <p:spPr>
          <a:xfrm>
            <a:off x="9221216" y="3009902"/>
            <a:ext cx="609600" cy="441325"/>
          </a:xfrm>
        </p:spPr>
        <p:txBody>
          <a:bodyPr/>
          <a:lstStyle/>
          <a:p>
            <a:fld id="{30B4DE94-9986-41E5-98B1-A1CD1D911E93}" type="slidenum">
              <a:rPr lang="zh-TW" altLang="en-US" smtClean="0"/>
              <a:pPr/>
              <a:t>‹#›</a:t>
            </a:fld>
            <a:endParaRPr lang="zh-TW" altLang="en-US"/>
          </a:p>
        </p:txBody>
      </p:sp>
      <p:sp>
        <p:nvSpPr>
          <p:cNvPr id="3" name="直排文字版面配置區 2"/>
          <p:cNvSpPr>
            <a:spLocks noGrp="1"/>
          </p:cNvSpPr>
          <p:nvPr>
            <p:ph type="body" orient="vert" idx="1"/>
          </p:nvPr>
        </p:nvSpPr>
        <p:spPr>
          <a:xfrm>
            <a:off x="406400" y="304800"/>
            <a:ext cx="8737600" cy="5821366"/>
          </a:xfrm>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F468B273-E927-4DCF-AC01-9709658B9037}" type="datetimeFigureOut">
              <a:rPr lang="zh-TW" altLang="en-US" smtClean="0"/>
              <a:pPr/>
              <a:t>2017/8/25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2" name="直排標題 1"/>
          <p:cNvSpPr>
            <a:spLocks noGrp="1"/>
          </p:cNvSpPr>
          <p:nvPr>
            <p:ph type="title" orient="vert"/>
          </p:nvPr>
        </p:nvSpPr>
        <p:spPr>
          <a:xfrm>
            <a:off x="9855200" y="304802"/>
            <a:ext cx="1930400" cy="5851525"/>
          </a:xfrm>
        </p:spPr>
        <p:txBody>
          <a:bodyPr vert="eaVert"/>
          <a:lstStyle/>
          <a:p>
            <a:r>
              <a:rPr kumimoji="0" lang="zh-TW" altLang="en-US" smtClean="0"/>
              <a:t>按一下以編輯母片標題樣式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bg>
      <p:bgRef idx="1001">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solidFill>
                  <a:schemeClr val="accent3">
                    <a:shade val="75000"/>
                  </a:schemeClr>
                </a:solidFill>
              </a:defRPr>
            </a:lvl1pPr>
          </a:lstStyle>
          <a:p>
            <a:r>
              <a:rPr kumimoji="0" lang="zh-TW" altLang="en-US" smtClean="0"/>
              <a:t>按一下以編輯母片標題樣式</a:t>
            </a:r>
            <a:endParaRPr kumimoji="0" lang="en-US"/>
          </a:p>
        </p:txBody>
      </p:sp>
      <p:sp>
        <p:nvSpPr>
          <p:cNvPr id="4" name="日期版面配置區 3"/>
          <p:cNvSpPr>
            <a:spLocks noGrp="1"/>
          </p:cNvSpPr>
          <p:nvPr>
            <p:ph type="dt" sz="half" idx="10"/>
          </p:nvPr>
        </p:nvSpPr>
        <p:spPr/>
        <p:txBody>
          <a:bodyPr/>
          <a:lstStyle/>
          <a:p>
            <a:fld id="{F468B273-E927-4DCF-AC01-9709658B9037}" type="datetimeFigureOut">
              <a:rPr lang="zh-TW" altLang="en-US" smtClean="0"/>
              <a:pPr/>
              <a:t>2017/8/25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a:xfrm>
            <a:off x="5815584" y="1026373"/>
            <a:ext cx="609600" cy="441325"/>
          </a:xfrm>
        </p:spPr>
        <p:txBody>
          <a:bodyPr/>
          <a:lstStyle/>
          <a:p>
            <a:fld id="{30B4DE94-9986-41E5-98B1-A1CD1D911E93}" type="slidenum">
              <a:rPr lang="zh-TW" altLang="en-US" smtClean="0"/>
              <a:pPr/>
              <a:t>‹#›</a:t>
            </a:fld>
            <a:endParaRPr lang="zh-TW" altLang="en-US"/>
          </a:p>
        </p:txBody>
      </p:sp>
      <p:sp>
        <p:nvSpPr>
          <p:cNvPr id="8" name="內容版面配置區 7"/>
          <p:cNvSpPr>
            <a:spLocks noGrp="1"/>
          </p:cNvSpPr>
          <p:nvPr>
            <p:ph sz="quarter" idx="1"/>
          </p:nvPr>
        </p:nvSpPr>
        <p:spPr>
          <a:xfrm>
            <a:off x="402336" y="1527048"/>
            <a:ext cx="11338560" cy="45720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區段標題">
    <p:bg>
      <p:bgRef idx="1001">
        <a:schemeClr val="bg1"/>
      </p:bgRef>
    </p:bg>
    <p:spTree>
      <p:nvGrpSpPr>
        <p:cNvPr id="1" name=""/>
        <p:cNvGrpSpPr/>
        <p:nvPr/>
      </p:nvGrpSpPr>
      <p:grpSpPr>
        <a:xfrm>
          <a:off x="0" y="0"/>
          <a:ext cx="0" cy="0"/>
          <a:chOff x="0" y="0"/>
          <a:chExt cx="0" cy="0"/>
        </a:xfrm>
      </p:grpSpPr>
      <p:sp>
        <p:nvSpPr>
          <p:cNvPr id="17" name="矩形 16"/>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矩形 14"/>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矩形 15"/>
          <p:cNvSpPr>
            <a:spLocks noChangeArrowheads="1"/>
          </p:cNvSpPr>
          <p:nvPr/>
        </p:nvSpPr>
        <p:spPr bwMode="white">
          <a:xfrm>
            <a:off x="0" y="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white">
          <a:xfrm>
            <a:off x="11988800" y="1905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矩形 18"/>
          <p:cNvSpPr>
            <a:spLocks noChangeArrowheads="1"/>
          </p:cNvSpPr>
          <p:nvPr/>
        </p:nvSpPr>
        <p:spPr bwMode="white">
          <a:xfrm>
            <a:off x="203200" y="2286000"/>
            <a:ext cx="11777472"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矩形 11"/>
          <p:cNvSpPr>
            <a:spLocks noChangeArrowheads="1"/>
          </p:cNvSpPr>
          <p:nvPr/>
        </p:nvSpPr>
        <p:spPr bwMode="auto">
          <a:xfrm>
            <a:off x="207264" y="142352"/>
            <a:ext cx="11777472"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文字版面配置區 2"/>
          <p:cNvSpPr>
            <a:spLocks noGrp="1"/>
          </p:cNvSpPr>
          <p:nvPr>
            <p:ph type="body" idx="1"/>
          </p:nvPr>
        </p:nvSpPr>
        <p:spPr>
          <a:xfrm>
            <a:off x="1824568" y="2743200"/>
            <a:ext cx="8640232"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TW" altLang="en-US" smtClean="0"/>
              <a:t>按一下以編輯母片文字樣式</a:t>
            </a:r>
          </a:p>
        </p:txBody>
      </p:sp>
      <p:sp>
        <p:nvSpPr>
          <p:cNvPr id="13" name="矩形 12"/>
          <p:cNvSpPr>
            <a:spLocks noChangeArrowheads="1"/>
          </p:cNvSpPr>
          <p:nvPr/>
        </p:nvSpPr>
        <p:spPr bwMode="auto">
          <a:xfrm>
            <a:off x="195072" y="6391657"/>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矩形 13"/>
          <p:cNvSpPr>
            <a:spLocks noChangeArrowheads="1"/>
          </p:cNvSpPr>
          <p:nvPr/>
        </p:nvSpPr>
        <p:spPr bwMode="auto">
          <a:xfrm>
            <a:off x="203200" y="152400"/>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頁尾版面配置區 4"/>
          <p:cNvSpPr>
            <a:spLocks noGrp="1"/>
          </p:cNvSpPr>
          <p:nvPr>
            <p:ph type="ftr" sz="quarter" idx="11"/>
          </p:nvPr>
        </p:nvSpPr>
        <p:spPr/>
        <p:txBody>
          <a:bodyPr/>
          <a:lstStyle/>
          <a:p>
            <a:endParaRPr lang="zh-TW" altLang="en-US"/>
          </a:p>
        </p:txBody>
      </p:sp>
      <p:sp>
        <p:nvSpPr>
          <p:cNvPr id="4" name="日期版面配置區 3"/>
          <p:cNvSpPr>
            <a:spLocks noGrp="1"/>
          </p:cNvSpPr>
          <p:nvPr>
            <p:ph type="dt" sz="half" idx="10"/>
          </p:nvPr>
        </p:nvSpPr>
        <p:spPr/>
        <p:txBody>
          <a:bodyPr/>
          <a:lstStyle/>
          <a:p>
            <a:fld id="{F468B273-E927-4DCF-AC01-9709658B9037}" type="datetimeFigureOut">
              <a:rPr lang="zh-TW" altLang="en-US" smtClean="0"/>
              <a:pPr/>
              <a:t>2017/8/25</a:t>
            </a:fld>
            <a:endParaRPr lang="zh-TW" altLang="en-US"/>
          </a:p>
        </p:txBody>
      </p:sp>
      <p:sp>
        <p:nvSpPr>
          <p:cNvPr id="8" name="直線接點 7"/>
          <p:cNvSpPr>
            <a:spLocks noChangeShapeType="1"/>
          </p:cNvSpPr>
          <p:nvPr/>
        </p:nvSpPr>
        <p:spPr bwMode="auto">
          <a:xfrm>
            <a:off x="203200" y="243840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橢圓 9"/>
          <p:cNvSpPr/>
          <p:nvPr/>
        </p:nvSpPr>
        <p:spPr>
          <a:xfrm>
            <a:off x="5689600" y="2115312"/>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橢圓 10"/>
          <p:cNvSpPr/>
          <p:nvPr/>
        </p:nvSpPr>
        <p:spPr>
          <a:xfrm>
            <a:off x="5815584" y="2209800"/>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投影片編號版面配置區 5"/>
          <p:cNvSpPr>
            <a:spLocks noGrp="1"/>
          </p:cNvSpPr>
          <p:nvPr>
            <p:ph type="sldNum" sz="quarter" idx="12"/>
          </p:nvPr>
        </p:nvSpPr>
        <p:spPr>
          <a:xfrm>
            <a:off x="5791200" y="2199451"/>
            <a:ext cx="609600" cy="441325"/>
          </a:xfrm>
        </p:spPr>
        <p:txBody>
          <a:bodyPr/>
          <a:lstStyle>
            <a:lvl1pPr>
              <a:defRPr>
                <a:solidFill>
                  <a:schemeClr val="accent3">
                    <a:shade val="75000"/>
                  </a:schemeClr>
                </a:solidFill>
              </a:defRPr>
            </a:lvl1pPr>
          </a:lstStyle>
          <a:p>
            <a:fld id="{30B4DE94-9986-41E5-98B1-A1CD1D911E93}" type="slidenum">
              <a:rPr lang="zh-TW" altLang="en-US" smtClean="0"/>
              <a:pPr/>
              <a:t>‹#›</a:t>
            </a:fld>
            <a:endParaRPr lang="zh-TW" altLang="en-US"/>
          </a:p>
        </p:txBody>
      </p:sp>
      <p:sp>
        <p:nvSpPr>
          <p:cNvPr id="2" name="標題 1"/>
          <p:cNvSpPr>
            <a:spLocks noGrp="1"/>
          </p:cNvSpPr>
          <p:nvPr>
            <p:ph type="title"/>
          </p:nvPr>
        </p:nvSpPr>
        <p:spPr>
          <a:xfrm>
            <a:off x="963084" y="533400"/>
            <a:ext cx="10363200" cy="1524000"/>
          </a:xfrm>
        </p:spPr>
        <p:txBody>
          <a:bodyPr anchor="b"/>
          <a:lstStyle>
            <a:lvl1pPr algn="ctr">
              <a:buNone/>
              <a:defRPr sz="4200" b="0" cap="none" baseline="0">
                <a:solidFill>
                  <a:srgbClr val="FFFFFF"/>
                </a:solidFill>
              </a:defRPr>
            </a:lvl1pPr>
          </a:lstStyle>
          <a:p>
            <a:r>
              <a:rPr kumimoji="0" lang="zh-TW" altLang="en-US" smtClean="0"/>
              <a:t>按一下以編輯母片標題樣式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bg>
      <p:bgRef idx="1001">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a:xfrm>
            <a:off x="402336" y="228600"/>
            <a:ext cx="11379200" cy="758952"/>
          </a:xfrm>
        </p:spPr>
        <p:txBody>
          <a:bodyPr/>
          <a:lstStyle/>
          <a:p>
            <a:r>
              <a:rPr kumimoji="0" lang="zh-TW" altLang="en-US" smtClean="0"/>
              <a:t>按一下以編輯母片標題樣式</a:t>
            </a:r>
            <a:endParaRPr kumimoji="0" lang="en-US"/>
          </a:p>
        </p:txBody>
      </p:sp>
      <p:sp>
        <p:nvSpPr>
          <p:cNvPr id="5" name="日期版面配置區 4"/>
          <p:cNvSpPr>
            <a:spLocks noGrp="1"/>
          </p:cNvSpPr>
          <p:nvPr>
            <p:ph type="dt" sz="half" idx="10"/>
          </p:nvPr>
        </p:nvSpPr>
        <p:spPr>
          <a:xfrm>
            <a:off x="7721600" y="6409944"/>
            <a:ext cx="4059936" cy="365760"/>
          </a:xfrm>
        </p:spPr>
        <p:txBody>
          <a:bodyPr/>
          <a:lstStyle/>
          <a:p>
            <a:fld id="{F468B273-E927-4DCF-AC01-9709658B9037}" type="datetimeFigureOut">
              <a:rPr lang="zh-TW" altLang="en-US" smtClean="0"/>
              <a:pPr/>
              <a:t>2017/8/25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30B4DE94-9986-41E5-98B1-A1CD1D911E93}" type="slidenum">
              <a:rPr lang="zh-TW" altLang="en-US" smtClean="0"/>
              <a:pPr/>
              <a:t>‹#›</a:t>
            </a:fld>
            <a:endParaRPr lang="zh-TW" altLang="en-US"/>
          </a:p>
        </p:txBody>
      </p:sp>
      <p:sp>
        <p:nvSpPr>
          <p:cNvPr id="8" name="直線接點 7"/>
          <p:cNvSpPr>
            <a:spLocks noChangeShapeType="1"/>
          </p:cNvSpPr>
          <p:nvPr/>
        </p:nvSpPr>
        <p:spPr bwMode="auto">
          <a:xfrm flipV="1">
            <a:off x="6084107" y="1575653"/>
            <a:ext cx="11895"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內容版面配置區 9"/>
          <p:cNvSpPr>
            <a:spLocks noGrp="1"/>
          </p:cNvSpPr>
          <p:nvPr>
            <p:ph sz="half" idx="1"/>
          </p:nvPr>
        </p:nvSpPr>
        <p:spPr>
          <a:xfrm>
            <a:off x="402336" y="1371600"/>
            <a:ext cx="5384800" cy="4681728"/>
          </a:xfrm>
        </p:spPr>
        <p:txBody>
          <a:bodyPr/>
          <a:lstStyle>
            <a:lvl1pPr>
              <a:defRPr sz="2500"/>
            </a:lvl1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2" name="內容版面配置區 11"/>
          <p:cNvSpPr>
            <a:spLocks noGrp="1"/>
          </p:cNvSpPr>
          <p:nvPr>
            <p:ph sz="half" idx="2"/>
          </p:nvPr>
        </p:nvSpPr>
        <p:spPr>
          <a:xfrm>
            <a:off x="6400800" y="1371600"/>
            <a:ext cx="5384800" cy="4681728"/>
          </a:xfrm>
        </p:spPr>
        <p:txBody>
          <a:bodyPr/>
          <a:lstStyle>
            <a:lvl1pPr>
              <a:defRPr sz="2500"/>
            </a:lvl1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對">
    <p:bg>
      <p:bgRef idx="1001">
        <a:schemeClr val="bg2"/>
      </p:bgRef>
    </p:bg>
    <p:spTree>
      <p:nvGrpSpPr>
        <p:cNvPr id="1" name=""/>
        <p:cNvGrpSpPr/>
        <p:nvPr/>
      </p:nvGrpSpPr>
      <p:grpSpPr>
        <a:xfrm>
          <a:off x="0" y="0"/>
          <a:ext cx="0" cy="0"/>
          <a:chOff x="0" y="0"/>
          <a:chExt cx="0" cy="0"/>
        </a:xfrm>
      </p:grpSpPr>
      <p:sp>
        <p:nvSpPr>
          <p:cNvPr id="10" name="直線接點 9"/>
          <p:cNvSpPr>
            <a:spLocks noChangeShapeType="1"/>
          </p:cNvSpPr>
          <p:nvPr/>
        </p:nvSpPr>
        <p:spPr bwMode="auto">
          <a:xfrm flipV="1">
            <a:off x="6096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矩形 19"/>
          <p:cNvSpPr>
            <a:spLocks noChangeArrowheads="1"/>
          </p:cNvSpPr>
          <p:nvPr/>
        </p:nvSpPr>
        <p:spPr bwMode="white">
          <a:xfrm>
            <a:off x="0" y="0"/>
            <a:ext cx="12192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矩形 18"/>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矩形 20"/>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矩形 21"/>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矩形 10"/>
          <p:cNvSpPr/>
          <p:nvPr/>
        </p:nvSpPr>
        <p:spPr>
          <a:xfrm>
            <a:off x="203200" y="1371600"/>
            <a:ext cx="11777472"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a:spLocks noChangeArrowheads="1"/>
          </p:cNvSpPr>
          <p:nvPr/>
        </p:nvSpPr>
        <p:spPr bwMode="auto">
          <a:xfrm>
            <a:off x="194564" y="6391656"/>
            <a:ext cx="11777472"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文字版面配置區 2"/>
          <p:cNvSpPr>
            <a:spLocks noGrp="1"/>
          </p:cNvSpPr>
          <p:nvPr>
            <p:ph type="body" idx="1"/>
          </p:nvPr>
        </p:nvSpPr>
        <p:spPr>
          <a:xfrm>
            <a:off x="402336" y="1524000"/>
            <a:ext cx="5386917"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TW" altLang="en-US" smtClean="0"/>
              <a:t>按一下以編輯母片文字樣式</a:t>
            </a:r>
          </a:p>
        </p:txBody>
      </p:sp>
      <p:sp>
        <p:nvSpPr>
          <p:cNvPr id="4" name="文字版面配置區 3"/>
          <p:cNvSpPr>
            <a:spLocks noGrp="1"/>
          </p:cNvSpPr>
          <p:nvPr>
            <p:ph type="body" sz="half" idx="3"/>
          </p:nvPr>
        </p:nvSpPr>
        <p:spPr>
          <a:xfrm>
            <a:off x="6388441" y="1524000"/>
            <a:ext cx="5389033"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zh-TW" altLang="en-US" smtClean="0"/>
              <a:t>按一下以編輯母片文字樣式</a:t>
            </a:r>
          </a:p>
        </p:txBody>
      </p:sp>
      <p:sp>
        <p:nvSpPr>
          <p:cNvPr id="7" name="日期版面配置區 6"/>
          <p:cNvSpPr>
            <a:spLocks noGrp="1"/>
          </p:cNvSpPr>
          <p:nvPr>
            <p:ph type="dt" sz="half" idx="10"/>
          </p:nvPr>
        </p:nvSpPr>
        <p:spPr/>
        <p:txBody>
          <a:bodyPr/>
          <a:lstStyle/>
          <a:p>
            <a:fld id="{F468B273-E927-4DCF-AC01-9709658B9037}" type="datetimeFigureOut">
              <a:rPr lang="zh-TW" altLang="en-US" smtClean="0"/>
              <a:pPr/>
              <a:t>2017/8/25</a:t>
            </a:fld>
            <a:endParaRPr lang="zh-TW" altLang="en-US"/>
          </a:p>
        </p:txBody>
      </p:sp>
      <p:sp>
        <p:nvSpPr>
          <p:cNvPr id="8" name="頁尾版面配置區 7"/>
          <p:cNvSpPr>
            <a:spLocks noGrp="1"/>
          </p:cNvSpPr>
          <p:nvPr>
            <p:ph type="ftr" sz="quarter" idx="11"/>
          </p:nvPr>
        </p:nvSpPr>
        <p:spPr>
          <a:xfrm>
            <a:off x="406400" y="6409944"/>
            <a:ext cx="4775200" cy="365760"/>
          </a:xfrm>
        </p:spPr>
        <p:txBody>
          <a:bodyPr/>
          <a:lstStyle/>
          <a:p>
            <a:endParaRPr lang="zh-TW" altLang="en-US"/>
          </a:p>
        </p:txBody>
      </p:sp>
      <p:sp>
        <p:nvSpPr>
          <p:cNvPr id="15" name="直線接點 14"/>
          <p:cNvSpPr>
            <a:spLocks noChangeShapeType="1"/>
          </p:cNvSpPr>
          <p:nvPr/>
        </p:nvSpPr>
        <p:spPr bwMode="auto">
          <a:xfrm>
            <a:off x="203200" y="128016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內容版面配置區 23"/>
          <p:cNvSpPr>
            <a:spLocks noGrp="1"/>
          </p:cNvSpPr>
          <p:nvPr>
            <p:ph sz="quarter" idx="2"/>
          </p:nvPr>
        </p:nvSpPr>
        <p:spPr>
          <a:xfrm>
            <a:off x="402336" y="2471383"/>
            <a:ext cx="5388864" cy="3818404"/>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26" name="內容版面配置區 25"/>
          <p:cNvSpPr>
            <a:spLocks noGrp="1"/>
          </p:cNvSpPr>
          <p:nvPr>
            <p:ph sz="quarter" idx="4"/>
          </p:nvPr>
        </p:nvSpPr>
        <p:spPr>
          <a:xfrm>
            <a:off x="6400800" y="2471383"/>
            <a:ext cx="5384800" cy="3822192"/>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25" name="橢圓 24"/>
          <p:cNvSpPr/>
          <p:nvPr/>
        </p:nvSpPr>
        <p:spPr>
          <a:xfrm>
            <a:off x="5689600" y="956036"/>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橢圓 26"/>
          <p:cNvSpPr/>
          <p:nvPr/>
        </p:nvSpPr>
        <p:spPr>
          <a:xfrm>
            <a:off x="5815584" y="1050524"/>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投影片編號版面配置區 8"/>
          <p:cNvSpPr>
            <a:spLocks noGrp="1"/>
          </p:cNvSpPr>
          <p:nvPr>
            <p:ph type="sldNum" sz="quarter" idx="12"/>
          </p:nvPr>
        </p:nvSpPr>
        <p:spPr>
          <a:xfrm>
            <a:off x="5791200" y="1042417"/>
            <a:ext cx="609600" cy="441325"/>
          </a:xfrm>
        </p:spPr>
        <p:txBody>
          <a:bodyPr/>
          <a:lstStyle>
            <a:lvl1pPr algn="ctr">
              <a:defRPr/>
            </a:lvl1pPr>
          </a:lstStyle>
          <a:p>
            <a:fld id="{30B4DE94-9986-41E5-98B1-A1CD1D911E93}" type="slidenum">
              <a:rPr lang="zh-TW" altLang="en-US" smtClean="0"/>
              <a:pPr/>
              <a:t>‹#›</a:t>
            </a:fld>
            <a:endParaRPr lang="zh-TW" altLang="en-US"/>
          </a:p>
        </p:txBody>
      </p:sp>
      <p:sp>
        <p:nvSpPr>
          <p:cNvPr id="23" name="標題 22"/>
          <p:cNvSpPr>
            <a:spLocks noGrp="1"/>
          </p:cNvSpPr>
          <p:nvPr>
            <p:ph type="title"/>
          </p:nvPr>
        </p:nvSpPr>
        <p:spPr/>
        <p:txBody>
          <a:bodyPr rtlCol="0" anchor="b" anchorCtr="0"/>
          <a:lstStyle/>
          <a:p>
            <a:r>
              <a:rPr kumimoji="0" lang="zh-TW" altLang="en-US" smtClean="0"/>
              <a:t>按一下以編輯母片標題樣式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3" name="日期版面配置區 2"/>
          <p:cNvSpPr>
            <a:spLocks noGrp="1"/>
          </p:cNvSpPr>
          <p:nvPr>
            <p:ph type="dt" sz="half" idx="10"/>
          </p:nvPr>
        </p:nvSpPr>
        <p:spPr/>
        <p:txBody>
          <a:bodyPr/>
          <a:lstStyle/>
          <a:p>
            <a:fld id="{F468B273-E927-4DCF-AC01-9709658B9037}" type="datetimeFigureOut">
              <a:rPr lang="zh-TW" altLang="en-US" smtClean="0"/>
              <a:pPr/>
              <a:t>2017/8/25</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a:xfrm>
            <a:off x="5791200" y="1036021"/>
            <a:ext cx="609600" cy="441325"/>
          </a:xfrm>
        </p:spPr>
        <p:txBody>
          <a:bodyPr/>
          <a:lstStyle/>
          <a:p>
            <a:fld id="{30B4DE94-9986-41E5-98B1-A1CD1D911E93}"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矩形 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矩形 7"/>
          <p:cNvSpPr>
            <a:spLocks noChangeArrowheads="1"/>
          </p:cNvSpPr>
          <p:nvPr/>
        </p:nvSpPr>
        <p:spPr bwMode="white">
          <a:xfrm>
            <a:off x="0" y="0"/>
            <a:ext cx="12192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矩形 9"/>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矩形 8"/>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矩形 4"/>
          <p:cNvSpPr>
            <a:spLocks noChangeArrowheads="1"/>
          </p:cNvSpPr>
          <p:nvPr/>
        </p:nvSpPr>
        <p:spPr bwMode="auto">
          <a:xfrm>
            <a:off x="195072" y="6391657"/>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矩形 5"/>
          <p:cNvSpPr>
            <a:spLocks noChangeArrowheads="1"/>
          </p:cNvSpPr>
          <p:nvPr/>
        </p:nvSpPr>
        <p:spPr bwMode="auto">
          <a:xfrm>
            <a:off x="203200" y="158496"/>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日期版面配置區 1"/>
          <p:cNvSpPr>
            <a:spLocks noGrp="1"/>
          </p:cNvSpPr>
          <p:nvPr>
            <p:ph type="dt" sz="half" idx="10"/>
          </p:nvPr>
        </p:nvSpPr>
        <p:spPr/>
        <p:txBody>
          <a:bodyPr/>
          <a:lstStyle/>
          <a:p>
            <a:fld id="{F468B273-E927-4DCF-AC01-9709658B9037}" type="datetimeFigureOut">
              <a:rPr lang="zh-TW" altLang="en-US" smtClean="0"/>
              <a:pPr/>
              <a:t>2017/8/25</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a:xfrm>
            <a:off x="5689600" y="6324600"/>
            <a:ext cx="812800" cy="441324"/>
          </a:xfrm>
        </p:spPr>
        <p:txBody>
          <a:bodyPr/>
          <a:lstStyle>
            <a:lvl1pPr>
              <a:defRPr>
                <a:solidFill>
                  <a:srgbClr val="FFFFFF"/>
                </a:solidFill>
              </a:defRPr>
            </a:lvl1pPr>
          </a:lstStyle>
          <a:p>
            <a:fld id="{30B4DE94-9986-41E5-98B1-A1CD1D911E93}"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bg>
      <p:bgRef idx="1001">
        <a:schemeClr val="bg1"/>
      </p:bgRef>
    </p:bg>
    <p:spTree>
      <p:nvGrpSpPr>
        <p:cNvPr id="1" name=""/>
        <p:cNvGrpSpPr/>
        <p:nvPr/>
      </p:nvGrpSpPr>
      <p:grpSpPr>
        <a:xfrm>
          <a:off x="0" y="0"/>
          <a:ext cx="0" cy="0"/>
          <a:chOff x="0" y="0"/>
          <a:chExt cx="0" cy="0"/>
        </a:xfrm>
      </p:grpSpPr>
      <p:sp>
        <p:nvSpPr>
          <p:cNvPr id="19" name="矩形 18"/>
          <p:cNvSpPr>
            <a:spLocks noChangeArrowheads="1"/>
          </p:cNvSpPr>
          <p:nvPr/>
        </p:nvSpPr>
        <p:spPr bwMode="auto">
          <a:xfrm>
            <a:off x="203200" y="152400"/>
            <a:ext cx="11777472"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矩形 14"/>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矩形 15"/>
          <p:cNvSpPr>
            <a:spLocks noChangeArrowheads="1"/>
          </p:cNvSpPr>
          <p:nvPr/>
        </p:nvSpPr>
        <p:spPr bwMode="white">
          <a:xfrm>
            <a:off x="0" y="0"/>
            <a:ext cx="12192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矩形 16"/>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矩形 12"/>
          <p:cNvSpPr/>
          <p:nvPr/>
        </p:nvSpPr>
        <p:spPr>
          <a:xfrm>
            <a:off x="203200" y="609600"/>
            <a:ext cx="36576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標題 1"/>
          <p:cNvSpPr>
            <a:spLocks noGrp="1"/>
          </p:cNvSpPr>
          <p:nvPr>
            <p:ph type="title"/>
          </p:nvPr>
        </p:nvSpPr>
        <p:spPr>
          <a:xfrm>
            <a:off x="508000" y="914400"/>
            <a:ext cx="3149600" cy="990600"/>
          </a:xfrm>
        </p:spPr>
        <p:txBody>
          <a:bodyPr anchor="b">
            <a:noAutofit/>
          </a:bodyPr>
          <a:lstStyle>
            <a:lvl1pPr algn="l">
              <a:buNone/>
              <a:defRPr sz="2200" b="1">
                <a:solidFill>
                  <a:srgbClr val="FFFFFF"/>
                </a:solidFill>
              </a:defRPr>
            </a:lvl1pPr>
          </a:lstStyle>
          <a:p>
            <a:r>
              <a:rPr kumimoji="0" lang="zh-TW" altLang="en-US" smtClean="0"/>
              <a:t>按一下以編輯母片標題樣式</a:t>
            </a:r>
            <a:endParaRPr kumimoji="0" lang="en-US"/>
          </a:p>
        </p:txBody>
      </p:sp>
      <p:sp>
        <p:nvSpPr>
          <p:cNvPr id="3" name="文字版面配置區 2"/>
          <p:cNvSpPr>
            <a:spLocks noGrp="1"/>
          </p:cNvSpPr>
          <p:nvPr>
            <p:ph type="body" idx="2"/>
          </p:nvPr>
        </p:nvSpPr>
        <p:spPr>
          <a:xfrm>
            <a:off x="508000" y="1981201"/>
            <a:ext cx="31496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zh-TW" altLang="en-US" smtClean="0"/>
              <a:t>按一下以編輯母片文字樣式</a:t>
            </a:r>
          </a:p>
        </p:txBody>
      </p:sp>
      <p:sp>
        <p:nvSpPr>
          <p:cNvPr id="8" name="矩形 7"/>
          <p:cNvSpPr>
            <a:spLocks noChangeArrowheads="1"/>
          </p:cNvSpPr>
          <p:nvPr/>
        </p:nvSpPr>
        <p:spPr bwMode="auto">
          <a:xfrm>
            <a:off x="203200" y="152400"/>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直線接點 8"/>
          <p:cNvSpPr>
            <a:spLocks noChangeShapeType="1"/>
          </p:cNvSpPr>
          <p:nvPr/>
        </p:nvSpPr>
        <p:spPr bwMode="auto">
          <a:xfrm>
            <a:off x="203200" y="53340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內容版面配置區 19"/>
          <p:cNvSpPr>
            <a:spLocks noGrp="1"/>
          </p:cNvSpPr>
          <p:nvPr>
            <p:ph sz="quarter" idx="1"/>
          </p:nvPr>
        </p:nvSpPr>
        <p:spPr>
          <a:xfrm>
            <a:off x="4165600" y="685800"/>
            <a:ext cx="7518400" cy="54102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0" name="橢圓 9"/>
          <p:cNvSpPr/>
          <p:nvPr/>
        </p:nvSpPr>
        <p:spPr>
          <a:xfrm>
            <a:off x="1727200" y="22860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橢圓 10"/>
          <p:cNvSpPr/>
          <p:nvPr/>
        </p:nvSpPr>
        <p:spPr>
          <a:xfrm>
            <a:off x="1853184" y="323088"/>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投影片編號版面配置區 6"/>
          <p:cNvSpPr>
            <a:spLocks noGrp="1"/>
          </p:cNvSpPr>
          <p:nvPr>
            <p:ph type="sldNum" sz="quarter" idx="12"/>
          </p:nvPr>
        </p:nvSpPr>
        <p:spPr>
          <a:xfrm>
            <a:off x="1828800" y="312739"/>
            <a:ext cx="609600" cy="441325"/>
          </a:xfrm>
        </p:spPr>
        <p:txBody>
          <a:bodyPr/>
          <a:lstStyle>
            <a:lvl1pPr>
              <a:defRPr>
                <a:solidFill>
                  <a:schemeClr val="accent3">
                    <a:shade val="75000"/>
                  </a:schemeClr>
                </a:solidFill>
              </a:defRPr>
            </a:lvl1pPr>
          </a:lstStyle>
          <a:p>
            <a:fld id="{30B4DE94-9986-41E5-98B1-A1CD1D911E93}" type="slidenum">
              <a:rPr lang="zh-TW" altLang="en-US" smtClean="0"/>
              <a:pPr/>
              <a:t>‹#›</a:t>
            </a:fld>
            <a:endParaRPr lang="zh-TW" altLang="en-US"/>
          </a:p>
        </p:txBody>
      </p:sp>
      <p:sp>
        <p:nvSpPr>
          <p:cNvPr id="21" name="矩形 20"/>
          <p:cNvSpPr>
            <a:spLocks noChangeArrowheads="1"/>
          </p:cNvSpPr>
          <p:nvPr/>
        </p:nvSpPr>
        <p:spPr bwMode="auto">
          <a:xfrm>
            <a:off x="199136" y="6388386"/>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日期版面配置區 4"/>
          <p:cNvSpPr>
            <a:spLocks noGrp="1"/>
          </p:cNvSpPr>
          <p:nvPr>
            <p:ph type="dt" sz="half" idx="10"/>
          </p:nvPr>
        </p:nvSpPr>
        <p:spPr/>
        <p:txBody>
          <a:bodyPr/>
          <a:lstStyle/>
          <a:p>
            <a:fld id="{F468B273-E927-4DCF-AC01-9709658B9037}" type="datetimeFigureOut">
              <a:rPr lang="zh-TW" altLang="en-US" smtClean="0"/>
              <a:pPr/>
              <a:t>2017/8/25</a:t>
            </a:fld>
            <a:endParaRPr lang="zh-TW" altLang="en-US"/>
          </a:p>
        </p:txBody>
      </p:sp>
      <p:sp>
        <p:nvSpPr>
          <p:cNvPr id="6" name="頁尾版面配置區 5"/>
          <p:cNvSpPr>
            <a:spLocks noGrp="1"/>
          </p:cNvSpPr>
          <p:nvPr>
            <p:ph type="ftr" sz="quarter" idx="11"/>
          </p:nvPr>
        </p:nvSpPr>
        <p:spPr>
          <a:xfrm>
            <a:off x="402336" y="6410848"/>
            <a:ext cx="4511040" cy="365760"/>
          </a:xfrm>
        </p:spPr>
        <p:txBody>
          <a:bodyPr/>
          <a:lstStyle/>
          <a:p>
            <a:endParaRPr lang="zh-TW"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21" name="直線接點 20"/>
          <p:cNvSpPr>
            <a:spLocks noChangeShapeType="1"/>
          </p:cNvSpPr>
          <p:nvPr/>
        </p:nvSpPr>
        <p:spPr bwMode="auto">
          <a:xfrm>
            <a:off x="203200" y="53340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矩形 18"/>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矩形 15"/>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矩形 16"/>
          <p:cNvSpPr>
            <a:spLocks noChangeArrowheads="1"/>
          </p:cNvSpPr>
          <p:nvPr/>
        </p:nvSpPr>
        <p:spPr bwMode="white">
          <a:xfrm>
            <a:off x="0" y="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矩形 19"/>
          <p:cNvSpPr>
            <a:spLocks noChangeArrowheads="1"/>
          </p:cNvSpPr>
          <p:nvPr/>
        </p:nvSpPr>
        <p:spPr bwMode="auto">
          <a:xfrm>
            <a:off x="203200" y="152400"/>
            <a:ext cx="11777472"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矩形 7"/>
          <p:cNvSpPr/>
          <p:nvPr/>
        </p:nvSpPr>
        <p:spPr>
          <a:xfrm>
            <a:off x="203200" y="609600"/>
            <a:ext cx="36576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矩形 14"/>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橢圓 11"/>
          <p:cNvSpPr/>
          <p:nvPr/>
        </p:nvSpPr>
        <p:spPr>
          <a:xfrm>
            <a:off x="1727200" y="22860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橢圓 12"/>
          <p:cNvSpPr/>
          <p:nvPr/>
        </p:nvSpPr>
        <p:spPr>
          <a:xfrm>
            <a:off x="1853184" y="323088"/>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投影片編號版面配置區 6"/>
          <p:cNvSpPr>
            <a:spLocks noGrp="1"/>
          </p:cNvSpPr>
          <p:nvPr>
            <p:ph type="sldNum" sz="quarter" idx="12"/>
          </p:nvPr>
        </p:nvSpPr>
        <p:spPr>
          <a:xfrm>
            <a:off x="1828800" y="312739"/>
            <a:ext cx="609600" cy="441325"/>
          </a:xfrm>
        </p:spPr>
        <p:txBody>
          <a:bodyPr/>
          <a:lstStyle/>
          <a:p>
            <a:fld id="{30B4DE94-9986-41E5-98B1-A1CD1D911E93}" type="slidenum">
              <a:rPr lang="zh-TW" altLang="en-US" smtClean="0"/>
              <a:pPr/>
              <a:t>‹#›</a:t>
            </a:fld>
            <a:endParaRPr lang="zh-TW" altLang="en-US"/>
          </a:p>
        </p:txBody>
      </p:sp>
      <p:sp>
        <p:nvSpPr>
          <p:cNvPr id="2" name="標題 1"/>
          <p:cNvSpPr>
            <a:spLocks noGrp="1"/>
          </p:cNvSpPr>
          <p:nvPr>
            <p:ph type="title"/>
          </p:nvPr>
        </p:nvSpPr>
        <p:spPr>
          <a:xfrm>
            <a:off x="4000500" y="5029200"/>
            <a:ext cx="7823200" cy="1219200"/>
          </a:xfrm>
        </p:spPr>
        <p:txBody>
          <a:bodyPr anchor="t">
            <a:noAutofit/>
          </a:bodyPr>
          <a:lstStyle>
            <a:lvl1pPr algn="l">
              <a:buNone/>
              <a:defRPr sz="2400" b="1">
                <a:solidFill>
                  <a:schemeClr val="tx2"/>
                </a:solidFill>
              </a:defRPr>
            </a:lvl1pPr>
          </a:lstStyle>
          <a:p>
            <a:r>
              <a:rPr kumimoji="0" lang="zh-TW" altLang="en-US" smtClean="0"/>
              <a:t>按一下以編輯母片標題樣式</a:t>
            </a:r>
            <a:endParaRPr kumimoji="0" lang="en-US"/>
          </a:p>
        </p:txBody>
      </p:sp>
      <p:sp>
        <p:nvSpPr>
          <p:cNvPr id="3" name="圖片版面配置區 2"/>
          <p:cNvSpPr>
            <a:spLocks noGrp="1"/>
          </p:cNvSpPr>
          <p:nvPr>
            <p:ph type="pic" idx="1"/>
          </p:nvPr>
        </p:nvSpPr>
        <p:spPr>
          <a:xfrm>
            <a:off x="4000500" y="609600"/>
            <a:ext cx="7823200" cy="4267200"/>
          </a:xfrm>
        </p:spPr>
        <p:txBody>
          <a:bodyPr/>
          <a:lstStyle>
            <a:lvl1pPr marL="0" indent="0">
              <a:buNone/>
              <a:defRPr sz="3200"/>
            </a:lvl1pPr>
          </a:lstStyle>
          <a:p>
            <a:r>
              <a:rPr kumimoji="0" lang="zh-TW" altLang="en-US" smtClean="0"/>
              <a:t>按一下圖示以新增圖片</a:t>
            </a:r>
            <a:endParaRPr kumimoji="0" lang="en-US" dirty="0"/>
          </a:p>
        </p:txBody>
      </p:sp>
      <p:sp>
        <p:nvSpPr>
          <p:cNvPr id="4" name="文字版面配置區 3"/>
          <p:cNvSpPr>
            <a:spLocks noGrp="1"/>
          </p:cNvSpPr>
          <p:nvPr>
            <p:ph type="body" sz="half" idx="2"/>
          </p:nvPr>
        </p:nvSpPr>
        <p:spPr>
          <a:xfrm>
            <a:off x="508000" y="990600"/>
            <a:ext cx="32512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zh-TW" altLang="en-US" smtClean="0"/>
              <a:t>按一下以編輯母片文字樣式</a:t>
            </a:r>
          </a:p>
        </p:txBody>
      </p:sp>
      <p:sp>
        <p:nvSpPr>
          <p:cNvPr id="22" name="矩形 21"/>
          <p:cNvSpPr>
            <a:spLocks noChangeArrowheads="1"/>
          </p:cNvSpPr>
          <p:nvPr/>
        </p:nvSpPr>
        <p:spPr bwMode="auto">
          <a:xfrm>
            <a:off x="199136" y="6388386"/>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日期版面配置區 4"/>
          <p:cNvSpPr>
            <a:spLocks noGrp="1"/>
          </p:cNvSpPr>
          <p:nvPr>
            <p:ph type="dt" sz="half" idx="10"/>
          </p:nvPr>
        </p:nvSpPr>
        <p:spPr>
          <a:xfrm>
            <a:off x="7717536" y="6404984"/>
            <a:ext cx="4059936" cy="365760"/>
          </a:xfrm>
        </p:spPr>
        <p:txBody>
          <a:bodyPr/>
          <a:lstStyle/>
          <a:p>
            <a:fld id="{F468B273-E927-4DCF-AC01-9709658B9037}" type="datetimeFigureOut">
              <a:rPr lang="zh-TW" altLang="en-US" smtClean="0"/>
              <a:pPr/>
              <a:t>2017/8/25</a:t>
            </a:fld>
            <a:endParaRPr lang="zh-TW" altLang="en-US"/>
          </a:p>
        </p:txBody>
      </p:sp>
      <p:sp>
        <p:nvSpPr>
          <p:cNvPr id="6" name="頁尾版面配置區 5"/>
          <p:cNvSpPr>
            <a:spLocks noGrp="1"/>
          </p:cNvSpPr>
          <p:nvPr>
            <p:ph type="ftr" sz="quarter" idx="11"/>
          </p:nvPr>
        </p:nvSpPr>
        <p:spPr>
          <a:xfrm>
            <a:off x="402336" y="6410848"/>
            <a:ext cx="4779264" cy="365760"/>
          </a:xfrm>
        </p:spPr>
        <p:txBody>
          <a:bodyPr/>
          <a:lstStyle/>
          <a:p>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矩形 1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矩形 15"/>
          <p:cNvSpPr>
            <a:spLocks noChangeArrowheads="1"/>
          </p:cNvSpPr>
          <p:nvPr/>
        </p:nvSpPr>
        <p:spPr bwMode="white">
          <a:xfrm>
            <a:off x="0" y="1"/>
            <a:ext cx="12192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矩形 18"/>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矩形 8"/>
          <p:cNvSpPr>
            <a:spLocks noChangeArrowheads="1"/>
          </p:cNvSpPr>
          <p:nvPr/>
        </p:nvSpPr>
        <p:spPr bwMode="auto">
          <a:xfrm>
            <a:off x="199136" y="6388386"/>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日期版面配置區 13"/>
          <p:cNvSpPr>
            <a:spLocks noGrp="1"/>
          </p:cNvSpPr>
          <p:nvPr>
            <p:ph type="dt" sz="half" idx="2"/>
          </p:nvPr>
        </p:nvSpPr>
        <p:spPr>
          <a:xfrm>
            <a:off x="7721600" y="6404984"/>
            <a:ext cx="4059936" cy="365760"/>
          </a:xfrm>
          <a:prstGeom prst="rect">
            <a:avLst/>
          </a:prstGeom>
        </p:spPr>
        <p:txBody>
          <a:bodyPr vert="horz"/>
          <a:lstStyle>
            <a:lvl1pPr algn="r" eaLnBrk="1" latinLnBrk="0" hangingPunct="1">
              <a:defRPr kumimoji="0" sz="1400">
                <a:solidFill>
                  <a:srgbClr val="FFFFFF"/>
                </a:solidFill>
              </a:defRPr>
            </a:lvl1pPr>
          </a:lstStyle>
          <a:p>
            <a:fld id="{F468B273-E927-4DCF-AC01-9709658B9037}" type="datetimeFigureOut">
              <a:rPr lang="zh-TW" altLang="en-US" smtClean="0"/>
              <a:pPr/>
              <a:t>2017/8/25</a:t>
            </a:fld>
            <a:endParaRPr lang="zh-TW" altLang="en-US"/>
          </a:p>
        </p:txBody>
      </p:sp>
      <p:sp>
        <p:nvSpPr>
          <p:cNvPr id="3" name="頁尾版面配置區 2"/>
          <p:cNvSpPr>
            <a:spLocks noGrp="1"/>
          </p:cNvSpPr>
          <p:nvPr>
            <p:ph type="ftr" sz="quarter" idx="3"/>
          </p:nvPr>
        </p:nvSpPr>
        <p:spPr>
          <a:xfrm>
            <a:off x="406400" y="6410848"/>
            <a:ext cx="4775200" cy="365760"/>
          </a:xfrm>
          <a:prstGeom prst="rect">
            <a:avLst/>
          </a:prstGeom>
        </p:spPr>
        <p:txBody>
          <a:bodyPr vert="horz"/>
          <a:lstStyle>
            <a:lvl1pPr algn="l" eaLnBrk="1" latinLnBrk="0" hangingPunct="1">
              <a:defRPr kumimoji="0" sz="1200">
                <a:solidFill>
                  <a:srgbClr val="FFFFFF"/>
                </a:solidFill>
              </a:defRPr>
            </a:lvl1pPr>
          </a:lstStyle>
          <a:p>
            <a:endParaRPr lang="zh-TW" altLang="en-US"/>
          </a:p>
        </p:txBody>
      </p:sp>
      <p:sp>
        <p:nvSpPr>
          <p:cNvPr id="8" name="矩形 7"/>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直線接點 9"/>
          <p:cNvSpPr>
            <a:spLocks noChangeShapeType="1"/>
          </p:cNvSpPr>
          <p:nvPr/>
        </p:nvSpPr>
        <p:spPr bwMode="auto">
          <a:xfrm>
            <a:off x="203200" y="1276743"/>
            <a:ext cx="1177747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橢圓 11"/>
          <p:cNvSpPr/>
          <p:nvPr/>
        </p:nvSpPr>
        <p:spPr>
          <a:xfrm>
            <a:off x="5689600" y="956036"/>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橢圓 14"/>
          <p:cNvSpPr/>
          <p:nvPr/>
        </p:nvSpPr>
        <p:spPr>
          <a:xfrm>
            <a:off x="5815584" y="1050524"/>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投影片編號版面配置區 22"/>
          <p:cNvSpPr>
            <a:spLocks noGrp="1"/>
          </p:cNvSpPr>
          <p:nvPr>
            <p:ph type="sldNum" sz="quarter" idx="4"/>
          </p:nvPr>
        </p:nvSpPr>
        <p:spPr>
          <a:xfrm>
            <a:off x="5791200" y="1040175"/>
            <a:ext cx="6096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30B4DE94-9986-41E5-98B1-A1CD1D911E93}" type="slidenum">
              <a:rPr lang="zh-TW" altLang="en-US" smtClean="0"/>
              <a:pPr/>
              <a:t>‹#›</a:t>
            </a:fld>
            <a:endParaRPr lang="zh-TW" altLang="en-US"/>
          </a:p>
        </p:txBody>
      </p:sp>
      <p:sp>
        <p:nvSpPr>
          <p:cNvPr id="22" name="標題版面配置區 21"/>
          <p:cNvSpPr>
            <a:spLocks noGrp="1"/>
          </p:cNvSpPr>
          <p:nvPr>
            <p:ph type="title"/>
          </p:nvPr>
        </p:nvSpPr>
        <p:spPr>
          <a:xfrm>
            <a:off x="402336" y="228600"/>
            <a:ext cx="11379200" cy="758952"/>
          </a:xfrm>
          <a:prstGeom prst="rect">
            <a:avLst/>
          </a:prstGeom>
        </p:spPr>
        <p:txBody>
          <a:bodyPr vert="horz" anchor="b">
            <a:normAutofit/>
          </a:bodyPr>
          <a:lstStyle/>
          <a:p>
            <a:r>
              <a:rPr kumimoji="0" lang="zh-TW" altLang="en-US" smtClean="0"/>
              <a:t>按一下以編輯母片標題樣式</a:t>
            </a:r>
            <a:endParaRPr kumimoji="0" lang="en-US"/>
          </a:p>
        </p:txBody>
      </p:sp>
      <p:sp>
        <p:nvSpPr>
          <p:cNvPr id="13" name="文字版面配置區 12"/>
          <p:cNvSpPr>
            <a:spLocks noGrp="1"/>
          </p:cNvSpPr>
          <p:nvPr>
            <p:ph type="body" idx="1"/>
          </p:nvPr>
        </p:nvSpPr>
        <p:spPr>
          <a:xfrm>
            <a:off x="402336" y="1524000"/>
            <a:ext cx="11379200" cy="4599432"/>
          </a:xfrm>
          <a:prstGeom prst="rect">
            <a:avLst/>
          </a:prstGeom>
        </p:spPr>
        <p:txBody>
          <a:bodyPr vert="horz">
            <a:normAutofit/>
          </a:bodyPr>
          <a:lstStyle/>
          <a:p>
            <a:pPr lvl="0" eaLnBrk="1" latinLnBrk="0" hangingPunct="1"/>
            <a:r>
              <a:rPr kumimoji="0" lang="zh-TW" altLang="en-US" smtClean="0"/>
              <a:t>按一下以編輯母片文字樣式</a:t>
            </a:r>
          </a:p>
          <a:p>
            <a:pPr lvl="1" eaLnBrk="1" latinLnBrk="0" hangingPunct="1"/>
            <a:r>
              <a:rPr kumimoji="0" lang="zh-TW" altLang="en-US" smtClean="0"/>
              <a:t>第二層</a:t>
            </a:r>
          </a:p>
          <a:p>
            <a:pPr lvl="2" eaLnBrk="1" latinLnBrk="0" hangingPunct="1"/>
            <a:r>
              <a:rPr kumimoji="0" lang="zh-TW" altLang="en-US" smtClean="0"/>
              <a:t>第三層</a:t>
            </a:r>
          </a:p>
          <a:p>
            <a:pPr lvl="3" eaLnBrk="1" latinLnBrk="0" hangingPunct="1"/>
            <a:r>
              <a:rPr kumimoji="0" lang="zh-TW" altLang="en-US" smtClean="0"/>
              <a:t>第四層</a:t>
            </a:r>
          </a:p>
          <a:p>
            <a:pPr lvl="4" eaLnBrk="1" latinLnBrk="0" hangingPunct="1"/>
            <a:r>
              <a:rPr kumimoji="0" lang="zh-TW" altLang="en-US" smtClean="0"/>
              <a:t>第五層</a:t>
            </a:r>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file:///G:\&#35498;&#25925;&#20107;\&#26742;&#23629;&#20982;&#23244;&#34987;&#25429;&#20919;&#34880;&#12300;&#35437;&#31505;&#12301;%20&#12300;&#25793;3&#22899;&#21451;&#12301;&#28843;&#20813;&#22894;&#39717;-&#26481;&#26862;&#26032;&#32862;HD%20(1).mp4" TargetMode="External"/><Relationship Id="rId2" Type="http://schemas.openxmlformats.org/officeDocument/2006/relationships/hyperlink" Target="file:///G:\&#35498;&#25925;&#20107;\&#20597;&#30772;&#26954;&#40251;&#20754;&#27578;&#20154;&#26696;&#29031;&#29255;&#27284;1212.ppt"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標題 2"/>
          <p:cNvSpPr>
            <a:spLocks noGrp="1"/>
          </p:cNvSpPr>
          <p:nvPr>
            <p:ph type="subTitle" idx="1"/>
          </p:nvPr>
        </p:nvSpPr>
        <p:spPr>
          <a:xfrm>
            <a:off x="979714" y="3526972"/>
            <a:ext cx="10613571" cy="1077686"/>
          </a:xfrm>
        </p:spPr>
        <p:txBody>
          <a:bodyPr>
            <a:noAutofit/>
          </a:bodyPr>
          <a:lstStyle/>
          <a:p>
            <a:pPr algn="l"/>
            <a:r>
              <a:rPr lang="zh-TW" altLang="en-US" sz="3800" dirty="0" smtClean="0">
                <a:solidFill>
                  <a:srgbClr val="002060"/>
                </a:solidFill>
                <a:latin typeface="標楷體" pitchFamily="65" charset="-120"/>
                <a:ea typeface="標楷體" pitchFamily="65" charset="-120"/>
              </a:rPr>
              <a:t>楊鴻儒涉嫌中橫雙桶屍案偵辦經過討論報告</a:t>
            </a:r>
            <a:endParaRPr lang="zh-TW" altLang="en-US" sz="3800" dirty="0">
              <a:solidFill>
                <a:srgbClr val="002060"/>
              </a:solidFill>
              <a:latin typeface="標楷體" pitchFamily="65" charset="-120"/>
              <a:ea typeface="標楷體" pitchFamily="65" charset="-120"/>
            </a:endParaRPr>
          </a:p>
        </p:txBody>
      </p:sp>
      <p:sp>
        <p:nvSpPr>
          <p:cNvPr id="2" name="標題 1"/>
          <p:cNvSpPr>
            <a:spLocks noGrp="1"/>
          </p:cNvSpPr>
          <p:nvPr>
            <p:ph type="ctrTitle"/>
          </p:nvPr>
        </p:nvSpPr>
        <p:spPr>
          <a:xfrm>
            <a:off x="1442358" y="986734"/>
            <a:ext cx="9234616" cy="1044188"/>
          </a:xfrm>
        </p:spPr>
        <p:txBody>
          <a:bodyPr>
            <a:noAutofit/>
          </a:bodyPr>
          <a:lstStyle/>
          <a:p>
            <a:r>
              <a:rPr lang="zh-TW" altLang="en-US" sz="4400" b="1" dirty="0" smtClean="0">
                <a:latin typeface="標楷體" pitchFamily="65" charset="-120"/>
                <a:ea typeface="標楷體" pitchFamily="65" charset="-120"/>
              </a:rPr>
              <a:t>警察大學警佐班第</a:t>
            </a:r>
            <a:r>
              <a:rPr lang="en-US" altLang="zh-TW" sz="4400" b="1" dirty="0" smtClean="0">
                <a:latin typeface="標楷體" pitchFamily="65" charset="-120"/>
                <a:ea typeface="標楷體" pitchFamily="65" charset="-120"/>
              </a:rPr>
              <a:t>37</a:t>
            </a:r>
            <a:r>
              <a:rPr lang="zh-TW" altLang="en-US" sz="4400" b="1" dirty="0" smtClean="0">
                <a:latin typeface="標楷體" pitchFamily="65" charset="-120"/>
                <a:ea typeface="標楷體" pitchFamily="65" charset="-120"/>
              </a:rPr>
              <a:t>期第</a:t>
            </a:r>
            <a:r>
              <a:rPr lang="en-US" altLang="zh-TW" sz="4400" b="1" dirty="0" smtClean="0">
                <a:latin typeface="標楷體" pitchFamily="65" charset="-120"/>
                <a:ea typeface="標楷體" pitchFamily="65" charset="-120"/>
              </a:rPr>
              <a:t>7</a:t>
            </a:r>
            <a:r>
              <a:rPr lang="zh-TW" altLang="en-US" sz="4400" b="1" dirty="0" smtClean="0">
                <a:latin typeface="標楷體" pitchFamily="65" charset="-120"/>
                <a:ea typeface="標楷體" pitchFamily="65" charset="-120"/>
              </a:rPr>
              <a:t>小組</a:t>
            </a:r>
            <a:r>
              <a:rPr lang="en-US" altLang="zh-TW" sz="4400" b="1" dirty="0" smtClean="0">
                <a:latin typeface="標楷體" pitchFamily="65" charset="-120"/>
                <a:ea typeface="標楷體" pitchFamily="65" charset="-120"/>
              </a:rPr>
              <a:t/>
            </a:r>
            <a:br>
              <a:rPr lang="en-US" altLang="zh-TW" sz="4400" b="1" dirty="0" smtClean="0">
                <a:latin typeface="標楷體" pitchFamily="65" charset="-120"/>
                <a:ea typeface="標楷體" pitchFamily="65" charset="-120"/>
              </a:rPr>
            </a:br>
            <a:r>
              <a:rPr lang="zh-TW" altLang="en-US" sz="4400" b="1" dirty="0" smtClean="0">
                <a:latin typeface="標楷體" pitchFamily="65" charset="-120"/>
                <a:ea typeface="標楷體" pitchFamily="65" charset="-120"/>
              </a:rPr>
              <a:t>專題報告討論</a:t>
            </a:r>
            <a:endParaRPr lang="zh-TW" altLang="en-US" sz="4400" b="1" dirty="0">
              <a:latin typeface="標楷體" pitchFamily="65" charset="-120"/>
              <a:ea typeface="標楷體" pitchFamily="65" charset="-120"/>
            </a:endParaRPr>
          </a:p>
        </p:txBody>
      </p:sp>
    </p:spTree>
    <p:extLst>
      <p:ext uri="{BB962C8B-B14F-4D97-AF65-F5344CB8AC3E}">
        <p14:creationId xmlns:p14="http://schemas.microsoft.com/office/powerpoint/2010/main" val="3607874853"/>
      </p:ext>
    </p:extLst>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02080" y="335281"/>
            <a:ext cx="9530356" cy="838200"/>
          </a:xfrm>
        </p:spPr>
        <p:txBody>
          <a:bodyPr>
            <a:normAutofit/>
          </a:bodyPr>
          <a:lstStyle/>
          <a:p>
            <a:r>
              <a:rPr lang="zh-TW" altLang="en-US" sz="4400" dirty="0">
                <a:solidFill>
                  <a:srgbClr val="002060"/>
                </a:solidFill>
                <a:latin typeface="標楷體" panose="03000509000000000000" pitchFamily="65" charset="-120"/>
                <a:ea typeface="標楷體" panose="03000509000000000000" pitchFamily="65" charset="-120"/>
              </a:rPr>
              <a:t>一</a:t>
            </a:r>
            <a:r>
              <a:rPr lang="zh-TW" altLang="en-US" sz="4400" dirty="0" smtClean="0">
                <a:solidFill>
                  <a:srgbClr val="002060"/>
                </a:solidFill>
                <a:latin typeface="標楷體" panose="03000509000000000000" pitchFamily="65" charset="-120"/>
                <a:ea typeface="標楷體" panose="03000509000000000000" pitchFamily="65" charset="-120"/>
              </a:rPr>
              <a:t>、桶屍案相關人：</a:t>
            </a:r>
            <a:endParaRPr lang="zh-TW" altLang="en-US" sz="4400" dirty="0">
              <a:solidFill>
                <a:srgbClr val="002060"/>
              </a:solidFill>
              <a:latin typeface="標楷體" panose="03000509000000000000" pitchFamily="65" charset="-120"/>
              <a:ea typeface="標楷體" panose="03000509000000000000" pitchFamily="65" charset="-120"/>
            </a:endParaRPr>
          </a:p>
        </p:txBody>
      </p:sp>
      <p:sp>
        <p:nvSpPr>
          <p:cNvPr id="3" name="內容版面配置區 2"/>
          <p:cNvSpPr>
            <a:spLocks noGrp="1"/>
          </p:cNvSpPr>
          <p:nvPr>
            <p:ph sz="quarter" idx="1"/>
          </p:nvPr>
        </p:nvSpPr>
        <p:spPr>
          <a:xfrm>
            <a:off x="1089042" y="1341120"/>
            <a:ext cx="10058400" cy="4857487"/>
          </a:xfrm>
        </p:spPr>
        <p:txBody>
          <a:bodyPr>
            <a:noAutofit/>
          </a:bodyPr>
          <a:lstStyle/>
          <a:p>
            <a:r>
              <a:rPr lang="zh-TW" altLang="en-US" sz="2400" dirty="0" smtClean="0">
                <a:latin typeface="標楷體" panose="03000509000000000000" pitchFamily="65" charset="-120"/>
                <a:ea typeface="標楷體" panose="03000509000000000000" pitchFamily="65" charset="-120"/>
              </a:rPr>
              <a:t>涉嫌人：楊</a:t>
            </a:r>
            <a:r>
              <a:rPr lang="zh-TW" altLang="zh-TW" sz="2400" dirty="0">
                <a:latin typeface="標楷體" panose="03000509000000000000" pitchFamily="65" charset="-120"/>
                <a:ea typeface="標楷體" panose="03000509000000000000" pitchFamily="65" charset="-120"/>
              </a:rPr>
              <a:t>Ｏ</a:t>
            </a:r>
            <a:r>
              <a:rPr lang="zh-TW" altLang="en-US" sz="2400" dirty="0" smtClean="0">
                <a:latin typeface="標楷體" panose="03000509000000000000" pitchFamily="65" charset="-120"/>
                <a:ea typeface="標楷體" panose="03000509000000000000" pitchFamily="65" charset="-120"/>
              </a:rPr>
              <a:t>儒、無業治安顧慮人口曾犯強盜竊盜詐欺等案因強盜案假釋中。</a:t>
            </a:r>
            <a:endParaRPr lang="en-US" altLang="zh-TW" sz="2400" dirty="0" smtClean="0">
              <a:latin typeface="標楷體" panose="03000509000000000000" pitchFamily="65" charset="-120"/>
              <a:ea typeface="標楷體" panose="03000509000000000000" pitchFamily="65" charset="-120"/>
            </a:endParaRPr>
          </a:p>
          <a:p>
            <a:r>
              <a:rPr lang="zh-TW" altLang="en-US" sz="2400" dirty="0" smtClean="0">
                <a:latin typeface="標楷體" panose="03000509000000000000" pitchFamily="65" charset="-120"/>
                <a:ea typeface="標楷體" panose="03000509000000000000" pitchFamily="65" charset="-120"/>
              </a:rPr>
              <a:t>被害人：賴</a:t>
            </a:r>
            <a:r>
              <a:rPr lang="zh-TW" altLang="zh-TW" sz="2400" dirty="0">
                <a:latin typeface="標楷體" panose="03000509000000000000" pitchFamily="65" charset="-120"/>
                <a:ea typeface="標楷體" panose="03000509000000000000" pitchFamily="65" charset="-120"/>
              </a:rPr>
              <a:t>Ｏ</a:t>
            </a:r>
            <a:r>
              <a:rPr lang="zh-TW" altLang="en-US" sz="2400" dirty="0" smtClean="0">
                <a:latin typeface="標楷體" panose="03000509000000000000" pitchFamily="65" charset="-120"/>
                <a:ea typeface="標楷體" panose="03000509000000000000" pitchFamily="65" charset="-120"/>
              </a:rPr>
              <a:t>雄                 </a:t>
            </a:r>
            <a:endParaRPr lang="en-US" altLang="zh-TW" sz="2400" dirty="0" smtClean="0">
              <a:latin typeface="標楷體" panose="03000509000000000000" pitchFamily="65" charset="-120"/>
              <a:ea typeface="標楷體" panose="03000509000000000000" pitchFamily="65" charset="-120"/>
            </a:endParaRPr>
          </a:p>
          <a:p>
            <a:r>
              <a:rPr lang="zh-TW" altLang="en-US" sz="2400" dirty="0" smtClean="0">
                <a:latin typeface="標楷體" panose="03000509000000000000" pitchFamily="65" charset="-120"/>
                <a:ea typeface="標楷體" panose="03000509000000000000" pitchFamily="65" charset="-120"/>
              </a:rPr>
              <a:t>   </a:t>
            </a:r>
            <a:r>
              <a:rPr lang="en-US" altLang="zh-TW" sz="2400" dirty="0" smtClean="0">
                <a:latin typeface="標楷體" panose="03000509000000000000" pitchFamily="65" charset="-120"/>
                <a:ea typeface="標楷體" panose="03000509000000000000" pitchFamily="65" charset="-120"/>
              </a:rPr>
              <a:t>1</a:t>
            </a:r>
            <a:r>
              <a:rPr lang="zh-TW" altLang="en-US" sz="2400" dirty="0" smtClean="0">
                <a:latin typeface="標楷體" panose="03000509000000000000" pitchFamily="65" charset="-120"/>
                <a:ea typeface="標楷體" panose="03000509000000000000" pitchFamily="65" charset="-120"/>
              </a:rPr>
              <a:t> 、與楊嫌關係：牌友</a:t>
            </a:r>
            <a:endParaRPr lang="en-US" altLang="zh-TW" sz="2400" dirty="0" smtClean="0">
              <a:latin typeface="標楷體" panose="03000509000000000000" pitchFamily="65" charset="-120"/>
              <a:ea typeface="標楷體" panose="03000509000000000000" pitchFamily="65" charset="-120"/>
            </a:endParaRPr>
          </a:p>
          <a:p>
            <a:r>
              <a:rPr lang="zh-TW" altLang="en-US" sz="2400" dirty="0" smtClean="0">
                <a:latin typeface="標楷體" panose="03000509000000000000" pitchFamily="65" charset="-120"/>
                <a:ea typeface="標楷體" panose="03000509000000000000" pitchFamily="65" charset="-120"/>
              </a:rPr>
              <a:t>   </a:t>
            </a:r>
            <a:r>
              <a:rPr lang="en-US" altLang="zh-TW" sz="2400" dirty="0" smtClean="0">
                <a:latin typeface="標楷體" panose="03000509000000000000" pitchFamily="65" charset="-120"/>
                <a:ea typeface="標楷體" panose="03000509000000000000" pitchFamily="65" charset="-120"/>
              </a:rPr>
              <a:t>2</a:t>
            </a:r>
            <a:r>
              <a:rPr lang="zh-TW" altLang="en-US" sz="2400" dirty="0" smtClean="0">
                <a:latin typeface="標楷體" panose="03000509000000000000" pitchFamily="65" charset="-120"/>
                <a:ea typeface="標楷體" panose="03000509000000000000" pitchFamily="65" charset="-120"/>
              </a:rPr>
              <a:t>、 被害原因發生：因賴民懷疑楊詐賭嫌隙懷恨在心，誘騙東部旅遊車上以安眠藥肌 肉鬆</a:t>
            </a:r>
            <a:r>
              <a:rPr lang="zh-TW" altLang="en-US" sz="2400" dirty="0">
                <a:latin typeface="標楷體" panose="03000509000000000000" pitchFamily="65" charset="-120"/>
                <a:ea typeface="標楷體" panose="03000509000000000000" pitchFamily="65" charset="-120"/>
              </a:rPr>
              <a:t>弛</a:t>
            </a:r>
            <a:r>
              <a:rPr lang="zh-TW" altLang="en-US" sz="2400" dirty="0" smtClean="0">
                <a:latin typeface="標楷體" panose="03000509000000000000" pitchFamily="65" charset="-120"/>
                <a:ea typeface="標楷體" panose="03000509000000000000" pitchFamily="65" charset="-120"/>
              </a:rPr>
              <a:t>劑摻於飲料引入昏迷窒息裝鐵桶丟棄中橫路段山崖。</a:t>
            </a:r>
            <a:r>
              <a:rPr lang="en-US" altLang="zh-TW" sz="2400" dirty="0" smtClean="0">
                <a:latin typeface="標楷體" panose="03000509000000000000" pitchFamily="65" charset="-120"/>
                <a:ea typeface="標楷體" panose="03000509000000000000" pitchFamily="65" charset="-120"/>
              </a:rPr>
              <a:t>(</a:t>
            </a:r>
            <a:r>
              <a:rPr lang="zh-TW" altLang="en-US" sz="2400" dirty="0" smtClean="0">
                <a:latin typeface="標楷體" panose="03000509000000000000" pitchFamily="65" charset="-120"/>
                <a:ea typeface="標楷體" panose="03000509000000000000" pitchFamily="65" charset="-120"/>
              </a:rPr>
              <a:t>先尋獲後遇害</a:t>
            </a:r>
            <a:r>
              <a:rPr lang="en-US" altLang="zh-TW" sz="2400" dirty="0" smtClean="0">
                <a:latin typeface="標楷體" panose="03000509000000000000" pitchFamily="65" charset="-120"/>
                <a:ea typeface="標楷體" panose="03000509000000000000" pitchFamily="65" charset="-120"/>
              </a:rPr>
              <a:t>)</a:t>
            </a:r>
          </a:p>
          <a:p>
            <a:r>
              <a:rPr lang="zh-TW" altLang="en-US" sz="2400" dirty="0" smtClean="0">
                <a:latin typeface="標楷體" panose="03000509000000000000" pitchFamily="65" charset="-120"/>
                <a:ea typeface="標楷體" panose="03000509000000000000" pitchFamily="65" charset="-120"/>
              </a:rPr>
              <a:t>被害人：陳</a:t>
            </a:r>
            <a:r>
              <a:rPr lang="zh-TW" altLang="zh-TW" sz="2400" dirty="0">
                <a:latin typeface="標楷體" panose="03000509000000000000" pitchFamily="65" charset="-120"/>
                <a:ea typeface="標楷體" panose="03000509000000000000" pitchFamily="65" charset="-120"/>
              </a:rPr>
              <a:t>Ｏ</a:t>
            </a:r>
            <a:r>
              <a:rPr lang="zh-TW" altLang="en-US" sz="2400" dirty="0" smtClean="0">
                <a:latin typeface="標楷體" panose="03000509000000000000" pitchFamily="65" charset="-120"/>
                <a:ea typeface="標楷體" panose="03000509000000000000" pitchFamily="65" charset="-120"/>
              </a:rPr>
              <a:t>克</a:t>
            </a:r>
            <a:endParaRPr lang="en-US" altLang="zh-TW" sz="2400" dirty="0" smtClean="0">
              <a:latin typeface="標楷體" panose="03000509000000000000" pitchFamily="65" charset="-120"/>
              <a:ea typeface="標楷體" panose="03000509000000000000" pitchFamily="65" charset="-120"/>
            </a:endParaRPr>
          </a:p>
          <a:p>
            <a:r>
              <a:rPr lang="zh-TW" altLang="en-US" sz="2400" dirty="0">
                <a:latin typeface="標楷體" panose="03000509000000000000" pitchFamily="65" charset="-120"/>
                <a:ea typeface="標楷體" panose="03000509000000000000" pitchFamily="65" charset="-120"/>
              </a:rPr>
              <a:t> </a:t>
            </a:r>
            <a:r>
              <a:rPr lang="zh-TW" altLang="en-US" sz="2400" dirty="0" smtClean="0">
                <a:latin typeface="標楷體" panose="03000509000000000000" pitchFamily="65" charset="-120"/>
                <a:ea typeface="標楷體" panose="03000509000000000000" pitchFamily="65" charset="-120"/>
              </a:rPr>
              <a:t>  </a:t>
            </a:r>
            <a:r>
              <a:rPr lang="en-US" altLang="zh-TW" sz="2400" dirty="0" smtClean="0">
                <a:latin typeface="標楷體" panose="03000509000000000000" pitchFamily="65" charset="-120"/>
                <a:ea typeface="標楷體" panose="03000509000000000000" pitchFamily="65" charset="-120"/>
              </a:rPr>
              <a:t>1</a:t>
            </a:r>
            <a:r>
              <a:rPr lang="zh-TW" altLang="en-US" sz="2400" dirty="0" smtClean="0">
                <a:latin typeface="標楷體" panose="03000509000000000000" pitchFamily="65" charset="-120"/>
                <a:ea typeface="標楷體" panose="03000509000000000000" pitchFamily="65" charset="-120"/>
              </a:rPr>
              <a:t>、 與楊嫌關係：土地仲介工作夥伴</a:t>
            </a:r>
            <a:endParaRPr lang="en-US" altLang="zh-TW" sz="2400" dirty="0" smtClean="0">
              <a:latin typeface="標楷體" panose="03000509000000000000" pitchFamily="65" charset="-120"/>
              <a:ea typeface="標楷體" panose="03000509000000000000" pitchFamily="65" charset="-120"/>
            </a:endParaRPr>
          </a:p>
          <a:p>
            <a:r>
              <a:rPr lang="zh-TW" altLang="en-US" sz="2400" dirty="0">
                <a:latin typeface="標楷體" panose="03000509000000000000" pitchFamily="65" charset="-120"/>
                <a:ea typeface="標楷體" panose="03000509000000000000" pitchFamily="65" charset="-120"/>
              </a:rPr>
              <a:t> </a:t>
            </a:r>
            <a:r>
              <a:rPr lang="zh-TW" altLang="en-US" sz="2400" dirty="0" smtClean="0">
                <a:latin typeface="標楷體" panose="03000509000000000000" pitchFamily="65" charset="-120"/>
                <a:ea typeface="標楷體" panose="03000509000000000000" pitchFamily="65" charset="-120"/>
              </a:rPr>
              <a:t>  </a:t>
            </a:r>
            <a:r>
              <a:rPr lang="en-US" altLang="zh-TW" sz="2400" dirty="0" smtClean="0">
                <a:latin typeface="標楷體" panose="03000509000000000000" pitchFamily="65" charset="-120"/>
                <a:ea typeface="標楷體" panose="03000509000000000000" pitchFamily="65" charset="-120"/>
              </a:rPr>
              <a:t>2</a:t>
            </a:r>
            <a:r>
              <a:rPr lang="zh-TW" altLang="en-US" sz="2400" dirty="0" smtClean="0">
                <a:latin typeface="標楷體" panose="03000509000000000000" pitchFamily="65" charset="-120"/>
                <a:ea typeface="標楷體" panose="03000509000000000000" pitchFamily="65" charset="-120"/>
              </a:rPr>
              <a:t>、被害發生原因：覬覦誤以為被害陳男其女友從事土地買賣財力雄厚位財橫刀奪愛誘騙出遊以安眠藥肌肉鬆弛劑摻飲料引入昏迷窒息裝鐵桶丟棄中橫路段山崖。</a:t>
            </a:r>
            <a:r>
              <a:rPr lang="en-US" altLang="zh-TW" sz="2400" dirty="0" smtClean="0">
                <a:latin typeface="標楷體" panose="03000509000000000000" pitchFamily="65" charset="-120"/>
                <a:ea typeface="標楷體" panose="03000509000000000000" pitchFamily="65" charset="-120"/>
              </a:rPr>
              <a:t>(</a:t>
            </a:r>
            <a:r>
              <a:rPr lang="zh-TW" altLang="en-US" sz="2400" dirty="0" smtClean="0">
                <a:latin typeface="標楷體" panose="03000509000000000000" pitchFamily="65" charset="-120"/>
                <a:ea typeface="標楷體" panose="03000509000000000000" pitchFamily="65" charset="-120"/>
              </a:rPr>
              <a:t>先遇害後尋獲</a:t>
            </a:r>
            <a:r>
              <a:rPr lang="en-US" altLang="zh-TW" sz="2400" dirty="0" smtClean="0">
                <a:latin typeface="標楷體" panose="03000509000000000000" pitchFamily="65" charset="-120"/>
                <a:ea typeface="標楷體" panose="03000509000000000000" pitchFamily="65" charset="-120"/>
              </a:rPr>
              <a:t>)</a:t>
            </a:r>
          </a:p>
          <a:p>
            <a:endParaRPr lang="zh-TW" altLang="en-US" sz="2400" dirty="0"/>
          </a:p>
        </p:txBody>
      </p:sp>
    </p:spTree>
    <p:extLst>
      <p:ext uri="{BB962C8B-B14F-4D97-AF65-F5344CB8AC3E}">
        <p14:creationId xmlns:p14="http://schemas.microsoft.com/office/powerpoint/2010/main" val="506316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581666" y="228600"/>
            <a:ext cx="9829388" cy="1031789"/>
          </a:xfrm>
        </p:spPr>
        <p:txBody>
          <a:bodyPr>
            <a:normAutofit/>
          </a:bodyPr>
          <a:lstStyle/>
          <a:p>
            <a:r>
              <a:rPr lang="zh-TW" altLang="en-US" sz="3600" b="1" dirty="0">
                <a:solidFill>
                  <a:srgbClr val="002060"/>
                </a:solidFill>
                <a:latin typeface="標楷體" panose="03000509000000000000" pitchFamily="65" charset="-120"/>
                <a:ea typeface="標楷體" panose="03000509000000000000" pitchFamily="65" charset="-120"/>
              </a:rPr>
              <a:t>二</a:t>
            </a:r>
            <a:r>
              <a:rPr lang="zh-TW" altLang="en-US" sz="3600" b="1" dirty="0" smtClean="0">
                <a:solidFill>
                  <a:srgbClr val="002060"/>
                </a:solidFill>
                <a:latin typeface="標楷體" panose="03000509000000000000" pitchFamily="65" charset="-120"/>
                <a:ea typeface="標楷體" panose="03000509000000000000" pitchFamily="65" charset="-120"/>
              </a:rPr>
              <a:t>、刑事</a:t>
            </a:r>
            <a:r>
              <a:rPr lang="zh-TW" altLang="en-US" sz="3600" b="1" dirty="0">
                <a:solidFill>
                  <a:srgbClr val="002060"/>
                </a:solidFill>
                <a:latin typeface="標楷體" panose="03000509000000000000" pitchFamily="65" charset="-120"/>
                <a:ea typeface="標楷體" panose="03000509000000000000" pitchFamily="65" charset="-120"/>
              </a:rPr>
              <a:t>局行為科學股分析楊嫌性格：</a:t>
            </a:r>
          </a:p>
        </p:txBody>
      </p:sp>
      <p:sp>
        <p:nvSpPr>
          <p:cNvPr id="3" name="內容版面配置區 2"/>
          <p:cNvSpPr>
            <a:spLocks noGrp="1"/>
          </p:cNvSpPr>
          <p:nvPr>
            <p:ph sz="quarter" idx="1"/>
          </p:nvPr>
        </p:nvSpPr>
        <p:spPr>
          <a:xfrm>
            <a:off x="1039615" y="1779373"/>
            <a:ext cx="9867282" cy="4333103"/>
          </a:xfrm>
        </p:spPr>
        <p:txBody>
          <a:bodyPr>
            <a:normAutofit lnSpcReduction="10000"/>
          </a:bodyPr>
          <a:lstStyle/>
          <a:p>
            <a:r>
              <a:rPr lang="zh-TW" altLang="en-US" dirty="0" smtClean="0">
                <a:latin typeface="標楷體" panose="03000509000000000000" pitchFamily="65" charset="-120"/>
                <a:ea typeface="標楷體" panose="03000509000000000000" pitchFamily="65" charset="-120"/>
              </a:rPr>
              <a:t>楊</a:t>
            </a:r>
            <a:r>
              <a:rPr lang="zh-TW" altLang="zh-TW" dirty="0">
                <a:latin typeface="標楷體" panose="03000509000000000000" pitchFamily="65" charset="-120"/>
                <a:ea typeface="標楷體" panose="03000509000000000000" pitchFamily="65" charset="-120"/>
              </a:rPr>
              <a:t>Ｏ</a:t>
            </a:r>
            <a:r>
              <a:rPr lang="zh-TW" altLang="en-US" dirty="0" smtClean="0">
                <a:latin typeface="標楷體" panose="03000509000000000000" pitchFamily="65" charset="-120"/>
                <a:ea typeface="標楷體" panose="03000509000000000000" pitchFamily="65" charset="-120"/>
              </a:rPr>
              <a:t>儒</a:t>
            </a:r>
            <a:r>
              <a:rPr lang="zh-TW" altLang="en-US" dirty="0">
                <a:latin typeface="標楷體" panose="03000509000000000000" pitchFamily="65" charset="-120"/>
                <a:ea typeface="標楷體" panose="03000509000000000000" pitchFamily="65" charset="-120"/>
              </a:rPr>
              <a:t>自小因屢屢犯案長期監獄服刑日簽因以強盜案服刑假釋出獄中，因長期犯案維生對於警察偵查辦案作為方式熟悉殺人過度愛乾淨、整潔、嚴謹或墨守成規；或者是變成反抗式的髒亂而發展出「肛門性」人格，在行為上表現冷酷、頑固狡猾、剛復、吝嗇思路清晰、態度冷靜等偵辦過程</a:t>
            </a:r>
            <a:r>
              <a:rPr lang="zh-TW" altLang="en-US">
                <a:latin typeface="標楷體" panose="03000509000000000000" pitchFamily="65" charset="-120"/>
                <a:ea typeface="標楷體" panose="03000509000000000000" pitchFamily="65" charset="-120"/>
              </a:rPr>
              <a:t>雙方</a:t>
            </a:r>
            <a:r>
              <a:rPr lang="zh-TW" altLang="en-US" smtClean="0">
                <a:latin typeface="標楷體" panose="03000509000000000000" pitchFamily="65" charset="-120"/>
                <a:ea typeface="標楷體" panose="03000509000000000000" pitchFamily="65" charset="-120"/>
              </a:rPr>
              <a:t>鬥智。</a:t>
            </a:r>
            <a:r>
              <a:rPr lang="zh-TW" altLang="en-US" dirty="0">
                <a:latin typeface="標楷體" panose="03000509000000000000" pitchFamily="65" charset="-120"/>
                <a:ea typeface="標楷體" panose="03000509000000000000" pitchFamily="65" charset="-120"/>
              </a:rPr>
              <a:t>年少時曾飼養</a:t>
            </a:r>
            <a:r>
              <a:rPr lang="zh-TW" altLang="en-US">
                <a:latin typeface="標楷體" panose="03000509000000000000" pitchFamily="65" charset="-120"/>
                <a:ea typeface="標楷體" panose="03000509000000000000" pitchFamily="65" charset="-120"/>
              </a:rPr>
              <a:t>老虎、熊等猛獸</a:t>
            </a:r>
            <a:r>
              <a:rPr lang="zh-TW" altLang="en-US" dirty="0">
                <a:latin typeface="標楷體" panose="03000509000000000000" pitchFamily="65" charset="-120"/>
                <a:ea typeface="標楷體" panose="03000509000000000000" pitchFamily="65" charset="-120"/>
              </a:rPr>
              <a:t>宰殺販賣維生，分析昔日做案方式常</a:t>
            </a:r>
            <a:r>
              <a:rPr lang="zh-TW" altLang="en-US">
                <a:latin typeface="標楷體" panose="03000509000000000000" pitchFamily="65" charset="-120"/>
                <a:ea typeface="標楷體" panose="03000509000000000000" pitchFamily="65" charset="-120"/>
              </a:rPr>
              <a:t>以</a:t>
            </a:r>
            <a:r>
              <a:rPr lang="zh-TW" altLang="en-US" smtClean="0">
                <a:latin typeface="標楷體" panose="03000509000000000000" pitchFamily="65" charset="-120"/>
                <a:ea typeface="標楷體" panose="03000509000000000000" pitchFamily="65" charset="-120"/>
              </a:rPr>
              <a:t>安眠藥昏迷</a:t>
            </a:r>
            <a:r>
              <a:rPr lang="zh-TW" altLang="en-US" dirty="0">
                <a:latin typeface="標楷體" panose="03000509000000000000" pitchFamily="65" charset="-120"/>
                <a:ea typeface="標楷體" panose="03000509000000000000" pitchFamily="65" charset="-120"/>
              </a:rPr>
              <a:t>被害人強盜財物等手法，生性殘忍冷酷心思縝密，故在殺人後將證物</a:t>
            </a:r>
            <a:r>
              <a:rPr lang="zh-TW" altLang="en-US">
                <a:latin typeface="標楷體" panose="03000509000000000000" pitchFamily="65" charset="-120"/>
                <a:ea typeface="標楷體" panose="03000509000000000000" pitchFamily="65" charset="-120"/>
              </a:rPr>
              <a:t>湮滅</a:t>
            </a:r>
            <a:r>
              <a:rPr lang="zh-TW" altLang="en-US" smtClean="0">
                <a:latin typeface="標楷體" panose="03000509000000000000" pitchFamily="65" charset="-120"/>
                <a:ea typeface="標楷體" panose="03000509000000000000" pitchFamily="65" charset="-120"/>
              </a:rPr>
              <a:t>乾淨，</a:t>
            </a:r>
            <a:r>
              <a:rPr lang="zh-TW" altLang="en-US" dirty="0">
                <a:latin typeface="標楷體" panose="03000509000000000000" pitchFamily="65" charset="-120"/>
                <a:ea typeface="標楷體" panose="03000509000000000000" pitchFamily="65" charset="-120"/>
              </a:rPr>
              <a:t>逃亡期間不時在各地利用公話騷擾警告相關證人使致心生畏懼，不敢出面作證閃避警方訪查。殺人手法以不見血，善於心計到案後對於犯案過程編撰完整故事試圖脫罪</a:t>
            </a:r>
            <a:r>
              <a:rPr lang="zh-TW" altLang="en-US">
                <a:latin typeface="標楷體" panose="03000509000000000000" pitchFamily="65" charset="-120"/>
                <a:ea typeface="標楷體" panose="03000509000000000000" pitchFamily="65" charset="-120"/>
              </a:rPr>
              <a:t>製造</a:t>
            </a:r>
            <a:r>
              <a:rPr lang="zh-TW" altLang="en-US" smtClean="0">
                <a:latin typeface="標楷體" panose="03000509000000000000" pitchFamily="65" charset="-120"/>
                <a:ea typeface="標楷體" panose="03000509000000000000" pitchFamily="65" charset="-120"/>
              </a:rPr>
              <a:t>他殺假象。</a:t>
            </a:r>
            <a:endParaRPr lang="zh-TW" altLang="en-US" dirty="0">
              <a:latin typeface="標楷體" panose="03000509000000000000" pitchFamily="65" charset="-120"/>
              <a:ea typeface="標楷體" panose="03000509000000000000" pitchFamily="65" charset="-120"/>
            </a:endParaRPr>
          </a:p>
          <a:p>
            <a:endParaRPr lang="zh-TW" altLang="en-US" dirty="0"/>
          </a:p>
        </p:txBody>
      </p:sp>
    </p:spTree>
    <p:extLst>
      <p:ext uri="{BB962C8B-B14F-4D97-AF65-F5344CB8AC3E}">
        <p14:creationId xmlns:p14="http://schemas.microsoft.com/office/powerpoint/2010/main" val="1282599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97280" y="319555"/>
            <a:ext cx="10058400" cy="853925"/>
          </a:xfrm>
        </p:spPr>
        <p:txBody>
          <a:bodyPr>
            <a:normAutofit/>
          </a:bodyPr>
          <a:lstStyle/>
          <a:p>
            <a:r>
              <a:rPr lang="zh-TW" altLang="en-US" sz="3600" b="1" dirty="0" smtClean="0">
                <a:solidFill>
                  <a:srgbClr val="002060"/>
                </a:solidFill>
                <a:latin typeface="標楷體" panose="03000509000000000000" pitchFamily="65" charset="-120"/>
                <a:ea typeface="標楷體" panose="03000509000000000000" pitchFamily="65" charset="-120"/>
              </a:rPr>
              <a:t>三、偵辦作為及科學證據：</a:t>
            </a:r>
            <a:endParaRPr lang="zh-TW" altLang="en-US" sz="3600" b="1" dirty="0">
              <a:solidFill>
                <a:srgbClr val="002060"/>
              </a:solidFill>
              <a:latin typeface="標楷體" panose="03000509000000000000" pitchFamily="65" charset="-120"/>
              <a:ea typeface="標楷體" panose="03000509000000000000" pitchFamily="65" charset="-120"/>
            </a:endParaRPr>
          </a:p>
        </p:txBody>
      </p:sp>
      <p:sp>
        <p:nvSpPr>
          <p:cNvPr id="3" name="內容版面配置區 2"/>
          <p:cNvSpPr>
            <a:spLocks noGrp="1"/>
          </p:cNvSpPr>
          <p:nvPr>
            <p:ph sz="quarter" idx="1"/>
          </p:nvPr>
        </p:nvSpPr>
        <p:spPr>
          <a:xfrm>
            <a:off x="1097280" y="1770312"/>
            <a:ext cx="10058400" cy="4456212"/>
          </a:xfrm>
        </p:spPr>
        <p:txBody>
          <a:bodyPr>
            <a:normAutofit fontScale="77500" lnSpcReduction="20000"/>
          </a:bodyPr>
          <a:lstStyle/>
          <a:p>
            <a:r>
              <a:rPr lang="zh-TW" altLang="en-US" sz="2800" b="1" dirty="0" smtClean="0">
                <a:latin typeface="標楷體" panose="03000509000000000000" pitchFamily="65" charset="-120"/>
                <a:ea typeface="標楷體" panose="03000509000000000000" pitchFamily="65" charset="-120"/>
              </a:rPr>
              <a:t>偵辦作為：</a:t>
            </a:r>
            <a:endParaRPr lang="en-US" altLang="zh-TW" sz="2800" b="1" dirty="0" smtClean="0">
              <a:latin typeface="標楷體" panose="03000509000000000000" pitchFamily="65" charset="-120"/>
              <a:ea typeface="標楷體" panose="03000509000000000000" pitchFamily="65" charset="-120"/>
            </a:endParaRPr>
          </a:p>
          <a:p>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一</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地區查訪：失蹤人口受理、治安人口過濾查訪。</a:t>
            </a:r>
            <a:endParaRPr lang="en-US" altLang="zh-TW" sz="2800" dirty="0" smtClean="0">
              <a:latin typeface="標楷體" panose="03000509000000000000" pitchFamily="65" charset="-120"/>
              <a:ea typeface="標楷體" panose="03000509000000000000" pitchFamily="65" charset="-120"/>
            </a:endParaRPr>
          </a:p>
          <a:p>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二</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監視器調閱分析：犯嫌住家監視器主機</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舊主機毀損還原</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相關犯案過程路線監視器調閱</a:t>
            </a:r>
            <a:endParaRPr lang="en-US" altLang="zh-TW" sz="2800" dirty="0" smtClean="0">
              <a:latin typeface="標楷體" panose="03000509000000000000" pitchFamily="65" charset="-120"/>
              <a:ea typeface="標楷體" panose="03000509000000000000" pitchFamily="65" charset="-120"/>
            </a:endParaRPr>
          </a:p>
          <a:p>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三</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公用電話、手機通聯及基地台掃描定位分析：</a:t>
            </a:r>
            <a:endParaRPr lang="en-US" altLang="zh-TW" sz="2800" dirty="0" smtClean="0">
              <a:latin typeface="標楷體" panose="03000509000000000000" pitchFamily="65" charset="-120"/>
              <a:ea typeface="標楷體" panose="03000509000000000000" pitchFamily="65" charset="-120"/>
            </a:endParaRPr>
          </a:p>
          <a:p>
            <a:pPr marL="0" indent="0">
              <a:buNone/>
            </a:pPr>
            <a:r>
              <a:rPr lang="zh-TW" altLang="en-US" sz="2800" dirty="0" smtClean="0">
                <a:latin typeface="標楷體" panose="03000509000000000000" pitchFamily="65" charset="-120"/>
                <a:ea typeface="標楷體" panose="03000509000000000000" pitchFamily="65" charset="-120"/>
              </a:rPr>
              <a:t> </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四</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基地台掃描、基地台掃描</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藏匿地點鎖定</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a:t>
            </a:r>
            <a:endParaRPr lang="en-US" altLang="zh-TW" sz="2800" dirty="0" smtClean="0">
              <a:latin typeface="標楷體" panose="03000509000000000000" pitchFamily="65" charset="-120"/>
              <a:ea typeface="標楷體" panose="03000509000000000000" pitchFamily="65" charset="-120"/>
            </a:endParaRPr>
          </a:p>
          <a:p>
            <a:pPr marL="0" indent="0">
              <a:buNone/>
            </a:pPr>
            <a:r>
              <a:rPr lang="zh-TW" altLang="en-US" sz="2800" dirty="0" smtClean="0">
                <a:latin typeface="標楷體" panose="03000509000000000000" pitchFamily="65" charset="-120"/>
                <a:ea typeface="標楷體" panose="03000509000000000000" pitchFamily="65" charset="-120"/>
              </a:rPr>
              <a:t> </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五</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手機網路交友網頁及地圖時間軸分析</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犯案時間路線還原重建</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a:t>
            </a:r>
            <a:endParaRPr lang="en-US" altLang="zh-TW" sz="2800" dirty="0" smtClean="0">
              <a:latin typeface="標楷體" panose="03000509000000000000" pitchFamily="65" charset="-120"/>
              <a:ea typeface="標楷體" panose="03000509000000000000" pitchFamily="65" charset="-120"/>
            </a:endParaRPr>
          </a:p>
          <a:p>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六</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做案、逃亡交通工具車行記錄定位監控通知及</a:t>
            </a:r>
            <a:r>
              <a:rPr lang="en-US" altLang="zh-TW" sz="2800" dirty="0" smtClean="0">
                <a:latin typeface="標楷體" panose="03000509000000000000" pitchFamily="65" charset="-120"/>
                <a:ea typeface="標楷體" panose="03000509000000000000" pitchFamily="65" charset="-120"/>
              </a:rPr>
              <a:t>GPS</a:t>
            </a:r>
            <a:r>
              <a:rPr lang="zh-TW" altLang="en-US" sz="2800" dirty="0" smtClean="0">
                <a:latin typeface="標楷體" panose="03000509000000000000" pitchFamily="65" charset="-120"/>
                <a:ea typeface="標楷體" panose="03000509000000000000" pitchFamily="65" charset="-120"/>
              </a:rPr>
              <a:t>追蹤，個人手機警政</a:t>
            </a:r>
            <a:r>
              <a:rPr lang="en-US" altLang="zh-TW" sz="2800" dirty="0" smtClean="0">
                <a:latin typeface="標楷體" panose="03000509000000000000" pitchFamily="65" charset="-120"/>
                <a:ea typeface="標楷體" panose="03000509000000000000" pitchFamily="65" charset="-120"/>
              </a:rPr>
              <a:t>APP</a:t>
            </a:r>
            <a:r>
              <a:rPr lang="zh-TW" altLang="en-US" sz="2800" dirty="0" smtClean="0">
                <a:latin typeface="標楷體" panose="03000509000000000000" pitchFamily="65" charset="-120"/>
                <a:ea typeface="標楷體" panose="03000509000000000000" pitchFamily="65" charset="-120"/>
              </a:rPr>
              <a:t>網頁。</a:t>
            </a:r>
            <a:endParaRPr lang="en-US" altLang="zh-TW" sz="2800" dirty="0" smtClean="0">
              <a:latin typeface="標楷體" panose="03000509000000000000" pitchFamily="65" charset="-120"/>
              <a:ea typeface="標楷體" panose="03000509000000000000" pitchFamily="65" charset="-120"/>
            </a:endParaRPr>
          </a:p>
          <a:p>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七</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商藉民間開發</a:t>
            </a:r>
            <a:r>
              <a:rPr lang="en-US" altLang="zh-TW" sz="2800" dirty="0" smtClean="0">
                <a:latin typeface="標楷體" panose="03000509000000000000" pitchFamily="65" charset="-120"/>
                <a:ea typeface="標楷體" panose="03000509000000000000" pitchFamily="65" charset="-120"/>
              </a:rPr>
              <a:t>4K</a:t>
            </a:r>
            <a:r>
              <a:rPr lang="zh-TW" altLang="en-US" sz="2800" dirty="0" smtClean="0">
                <a:latin typeface="標楷體" panose="03000509000000000000" pitchFamily="65" charset="-120"/>
                <a:ea typeface="標楷體" panose="03000509000000000000" pitchFamily="65" charset="-120"/>
              </a:rPr>
              <a:t>影像多軸飛行</a:t>
            </a:r>
            <a:r>
              <a:rPr lang="zh-TW" altLang="en-US" sz="2800" dirty="0">
                <a:latin typeface="標楷體" panose="03000509000000000000" pitchFamily="65" charset="-120"/>
                <a:ea typeface="標楷體" panose="03000509000000000000" pitchFamily="65" charset="-120"/>
              </a:rPr>
              <a:t>器</a:t>
            </a:r>
            <a:r>
              <a:rPr lang="zh-TW" altLang="en-US" sz="2800" dirty="0" smtClean="0">
                <a:latin typeface="標楷體" panose="03000509000000000000" pitchFamily="65" charset="-120"/>
                <a:ea typeface="標楷體" panose="03000509000000000000" pitchFamily="65" charset="-120"/>
              </a:rPr>
              <a:t>山區搜尋嫌犯落腳藏匿處。</a:t>
            </a:r>
            <a:endParaRPr lang="en-US" altLang="zh-TW" sz="2800" dirty="0" smtClean="0">
              <a:latin typeface="標楷體" panose="03000509000000000000" pitchFamily="65" charset="-120"/>
              <a:ea typeface="標楷體" panose="03000509000000000000" pitchFamily="65" charset="-120"/>
            </a:endParaRPr>
          </a:p>
          <a:p>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八</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犯嫌犯罪行為心理剖析、證人</a:t>
            </a:r>
            <a:r>
              <a:rPr lang="zh-TW" altLang="en-US" sz="2800" dirty="0">
                <a:latin typeface="標楷體" panose="03000509000000000000" pitchFamily="65" charset="-120"/>
                <a:ea typeface="標楷體" panose="03000509000000000000" pitchFamily="65" charset="-120"/>
              </a:rPr>
              <a:t>測</a:t>
            </a:r>
            <a:r>
              <a:rPr lang="zh-TW" altLang="en-US" sz="2800" dirty="0" smtClean="0">
                <a:latin typeface="標楷體" panose="03000509000000000000" pitchFamily="65" charset="-120"/>
                <a:ea typeface="標楷體" panose="03000509000000000000" pitchFamily="65" charset="-120"/>
              </a:rPr>
              <a:t>謊分析</a:t>
            </a:r>
            <a:r>
              <a:rPr lang="zh-TW" altLang="en-US" sz="2800" dirty="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死因及毒物、微物</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毛髮、體液、車內鐵桶漆痕</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及文書分析鑑識。</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本案鑑識工作除槍彈鑑識股未參與其餘單位全加入</a:t>
            </a:r>
            <a:r>
              <a:rPr lang="en-US" altLang="zh-TW" sz="2800" dirty="0" smtClean="0">
                <a:latin typeface="標楷體" panose="03000509000000000000" pitchFamily="65" charset="-120"/>
                <a:ea typeface="標楷體" panose="03000509000000000000" pitchFamily="65" charset="-120"/>
              </a:rPr>
              <a:t>)</a:t>
            </a:r>
            <a:endParaRPr lang="en-US" altLang="zh-TW" sz="2800" i="1" dirty="0" smtClean="0">
              <a:latin typeface="標楷體" panose="03000509000000000000" pitchFamily="65" charset="-120"/>
              <a:ea typeface="標楷體" panose="03000509000000000000" pitchFamily="65" charset="-120"/>
            </a:endParaRPr>
          </a:p>
          <a:p>
            <a:endParaRPr lang="en-US" altLang="zh-TW" dirty="0"/>
          </a:p>
          <a:p>
            <a:endParaRPr lang="en-US" altLang="zh-TW" dirty="0" smtClean="0"/>
          </a:p>
          <a:p>
            <a:endParaRPr lang="en-US" altLang="zh-TW" dirty="0"/>
          </a:p>
          <a:p>
            <a:pPr marL="0" indent="0">
              <a:buNone/>
            </a:pPr>
            <a:endParaRPr lang="en-US" altLang="zh-TW" dirty="0" smtClean="0"/>
          </a:p>
          <a:p>
            <a:endParaRPr lang="en-US" altLang="zh-TW" dirty="0" smtClean="0"/>
          </a:p>
          <a:p>
            <a:endParaRPr lang="en-US" altLang="zh-TW" dirty="0" smtClean="0"/>
          </a:p>
          <a:p>
            <a:pPr marL="0" indent="0">
              <a:buNone/>
            </a:pPr>
            <a:endParaRPr lang="en-US" altLang="zh-TW" dirty="0" smtClean="0"/>
          </a:p>
          <a:p>
            <a:endParaRPr lang="en-US" altLang="zh-TW" dirty="0" smtClean="0"/>
          </a:p>
          <a:p>
            <a:endParaRPr lang="en-US" altLang="zh-TW" dirty="0" smtClean="0"/>
          </a:p>
          <a:p>
            <a:endParaRPr lang="zh-TW" altLang="en-US" dirty="0"/>
          </a:p>
        </p:txBody>
      </p:sp>
    </p:spTree>
    <p:extLst>
      <p:ext uri="{BB962C8B-B14F-4D97-AF65-F5344CB8AC3E}">
        <p14:creationId xmlns:p14="http://schemas.microsoft.com/office/powerpoint/2010/main" val="32034250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標題 1"/>
          <p:cNvSpPr>
            <a:spLocks noGrp="1"/>
          </p:cNvSpPr>
          <p:nvPr>
            <p:ph type="subTitle" idx="1"/>
          </p:nvPr>
        </p:nvSpPr>
        <p:spPr/>
        <p:txBody>
          <a:bodyPr/>
          <a:lstStyle/>
          <a:p>
            <a:endParaRPr lang="zh-TW" altLang="en-US" dirty="0"/>
          </a:p>
        </p:txBody>
      </p:sp>
      <p:sp>
        <p:nvSpPr>
          <p:cNvPr id="3" name="標題 2"/>
          <p:cNvSpPr>
            <a:spLocks noGrp="1"/>
          </p:cNvSpPr>
          <p:nvPr>
            <p:ph type="ctrTitle"/>
          </p:nvPr>
        </p:nvSpPr>
        <p:spPr/>
        <p:txBody>
          <a:bodyPr/>
          <a:lstStyle/>
          <a:p>
            <a:endParaRPr lang="zh-TW" altLang="en-US"/>
          </a:p>
        </p:txBody>
      </p:sp>
      <p:pic>
        <p:nvPicPr>
          <p:cNvPr id="4" name="Picture 2" descr="C:\Users\User\Desktop\未命名.pn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87243" y="522515"/>
            <a:ext cx="11401985" cy="56986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02336" y="228599"/>
            <a:ext cx="11379200" cy="1518557"/>
          </a:xfrm>
        </p:spPr>
        <p:txBody>
          <a:bodyPr>
            <a:noAutofit/>
          </a:bodyPr>
          <a:lstStyle/>
          <a:p>
            <a:r>
              <a:rPr lang="en-US" altLang="zh-TW" sz="4000" b="1" dirty="0">
                <a:latin typeface="標楷體" panose="03000509000000000000" pitchFamily="65" charset="-120"/>
                <a:ea typeface="標楷體" panose="03000509000000000000" pitchFamily="65" charset="-120"/>
              </a:rPr>
              <a:t>(</a:t>
            </a:r>
            <a:r>
              <a:rPr lang="zh-TW" altLang="en-US" sz="4000" b="1" dirty="0">
                <a:solidFill>
                  <a:srgbClr val="002060"/>
                </a:solidFill>
                <a:latin typeface="標楷體" panose="03000509000000000000" pitchFamily="65" charset="-120"/>
                <a:ea typeface="標楷體" panose="03000509000000000000" pitchFamily="65" charset="-120"/>
              </a:rPr>
              <a:t>一</a:t>
            </a:r>
            <a:r>
              <a:rPr lang="en-US" altLang="zh-TW" sz="4000" b="1" dirty="0">
                <a:solidFill>
                  <a:srgbClr val="002060"/>
                </a:solidFill>
                <a:latin typeface="標楷體" panose="03000509000000000000" pitchFamily="65" charset="-120"/>
                <a:ea typeface="標楷體" panose="03000509000000000000" pitchFamily="65" charset="-120"/>
              </a:rPr>
              <a:t>)</a:t>
            </a:r>
            <a:r>
              <a:rPr lang="zh-TW" altLang="en-US" sz="4000" b="1" dirty="0">
                <a:solidFill>
                  <a:srgbClr val="002060"/>
                </a:solidFill>
                <a:latin typeface="標楷體" panose="03000509000000000000" pitchFamily="65" charset="-120"/>
                <a:ea typeface="標楷體" panose="03000509000000000000" pitchFamily="65" charset="-120"/>
              </a:rPr>
              <a:t>地區查訪：失蹤人口受理、治安人口過濾查訪。</a:t>
            </a:r>
            <a:r>
              <a:rPr lang="en-US" altLang="zh-TW" sz="4000" dirty="0">
                <a:latin typeface="標楷體" panose="03000509000000000000" pitchFamily="65" charset="-120"/>
                <a:ea typeface="標楷體" panose="03000509000000000000" pitchFamily="65" charset="-120"/>
              </a:rPr>
              <a:t/>
            </a:r>
            <a:br>
              <a:rPr lang="en-US" altLang="zh-TW" sz="4000" dirty="0">
                <a:latin typeface="標楷體" panose="03000509000000000000" pitchFamily="65" charset="-120"/>
                <a:ea typeface="標楷體" panose="03000509000000000000" pitchFamily="65" charset="-120"/>
              </a:rPr>
            </a:br>
            <a:endParaRPr lang="zh-TW" altLang="en-US" sz="4000" dirty="0"/>
          </a:p>
        </p:txBody>
      </p:sp>
      <p:sp>
        <p:nvSpPr>
          <p:cNvPr id="3" name="內容版面配置區 2"/>
          <p:cNvSpPr>
            <a:spLocks noGrp="1"/>
          </p:cNvSpPr>
          <p:nvPr>
            <p:ph sz="quarter" idx="1"/>
          </p:nvPr>
        </p:nvSpPr>
        <p:spPr>
          <a:xfrm>
            <a:off x="1245561" y="2018729"/>
            <a:ext cx="10058400" cy="4023360"/>
          </a:xfrm>
        </p:spPr>
        <p:txBody>
          <a:bodyPr/>
          <a:lstStyle/>
          <a:p>
            <a:r>
              <a:rPr lang="zh-TW" altLang="en-US" dirty="0" smtClean="0"/>
              <a:t>失蹤人口查尋作業要點：</a:t>
            </a:r>
            <a:endParaRPr lang="en-US" altLang="zh-TW" dirty="0"/>
          </a:p>
          <a:p>
            <a:r>
              <a:rPr lang="en-US" altLang="zh-TW" dirty="0"/>
              <a:t>http://glrs.moi.gov.tw/LawContent.aspx?id=GL000128</a:t>
            </a:r>
            <a:endParaRPr lang="zh-TW" altLang="en-US" dirty="0"/>
          </a:p>
        </p:txBody>
      </p:sp>
    </p:spTree>
    <p:extLst>
      <p:ext uri="{BB962C8B-B14F-4D97-AF65-F5344CB8AC3E}">
        <p14:creationId xmlns:p14="http://schemas.microsoft.com/office/powerpoint/2010/main" val="3808754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196134" y="1"/>
            <a:ext cx="10058400" cy="1280159"/>
          </a:xfrm>
        </p:spPr>
        <p:txBody>
          <a:bodyPr/>
          <a:lstStyle/>
          <a:p>
            <a:endParaRPr lang="zh-TW" altLang="en-US" dirty="0"/>
          </a:p>
        </p:txBody>
      </p:sp>
      <p:pic>
        <p:nvPicPr>
          <p:cNvPr id="4" name="內容版面配置區 3"/>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914400" y="1539240"/>
            <a:ext cx="10591800" cy="4709160"/>
          </a:xfrm>
        </p:spPr>
      </p:pic>
    </p:spTree>
    <p:extLst>
      <p:ext uri="{BB962C8B-B14F-4D97-AF65-F5344CB8AC3E}">
        <p14:creationId xmlns:p14="http://schemas.microsoft.com/office/powerpoint/2010/main" val="231177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74320" y="441959"/>
            <a:ext cx="11507216" cy="1403169"/>
          </a:xfrm>
        </p:spPr>
        <p:txBody>
          <a:bodyPr>
            <a:normAutofit fontScale="90000"/>
          </a:bodyPr>
          <a:lstStyle/>
          <a:p>
            <a:r>
              <a:rPr lang="en-US" altLang="zh-TW" sz="3600" b="1" dirty="0">
                <a:solidFill>
                  <a:srgbClr val="002060"/>
                </a:solidFill>
                <a:latin typeface="標楷體" panose="03000509000000000000" pitchFamily="65" charset="-120"/>
                <a:ea typeface="標楷體" panose="03000509000000000000" pitchFamily="65" charset="-120"/>
              </a:rPr>
              <a:t>(</a:t>
            </a:r>
            <a:r>
              <a:rPr lang="zh-TW" altLang="en-US" sz="3600" b="1" dirty="0">
                <a:solidFill>
                  <a:srgbClr val="002060"/>
                </a:solidFill>
                <a:latin typeface="標楷體" panose="03000509000000000000" pitchFamily="65" charset="-120"/>
                <a:ea typeface="標楷體" panose="03000509000000000000" pitchFamily="65" charset="-120"/>
              </a:rPr>
              <a:t>二</a:t>
            </a:r>
            <a:r>
              <a:rPr lang="en-US" altLang="zh-TW" sz="3600" b="1" dirty="0">
                <a:solidFill>
                  <a:srgbClr val="002060"/>
                </a:solidFill>
                <a:latin typeface="標楷體" panose="03000509000000000000" pitchFamily="65" charset="-120"/>
                <a:ea typeface="標楷體" panose="03000509000000000000" pitchFamily="65" charset="-120"/>
              </a:rPr>
              <a:t>)</a:t>
            </a:r>
            <a:r>
              <a:rPr lang="zh-TW" altLang="en-US" sz="3600" b="1" dirty="0">
                <a:solidFill>
                  <a:srgbClr val="002060"/>
                </a:solidFill>
                <a:latin typeface="標楷體" panose="03000509000000000000" pitchFamily="65" charset="-120"/>
                <a:ea typeface="標楷體" panose="03000509000000000000" pitchFamily="65" charset="-120"/>
              </a:rPr>
              <a:t>監視器調閱分析：犯嫌住家監視器主機</a:t>
            </a:r>
            <a:r>
              <a:rPr lang="en-US" altLang="zh-TW" sz="3600" b="1" dirty="0">
                <a:solidFill>
                  <a:srgbClr val="002060"/>
                </a:solidFill>
                <a:latin typeface="標楷體" panose="03000509000000000000" pitchFamily="65" charset="-120"/>
                <a:ea typeface="標楷體" panose="03000509000000000000" pitchFamily="65" charset="-120"/>
              </a:rPr>
              <a:t>(</a:t>
            </a:r>
            <a:r>
              <a:rPr lang="zh-TW" altLang="en-US" sz="3600" b="1" dirty="0">
                <a:solidFill>
                  <a:srgbClr val="002060"/>
                </a:solidFill>
                <a:latin typeface="標楷體" panose="03000509000000000000" pitchFamily="65" charset="-120"/>
                <a:ea typeface="標楷體" panose="03000509000000000000" pitchFamily="65" charset="-120"/>
              </a:rPr>
              <a:t>舊主機毀損還原</a:t>
            </a:r>
            <a:r>
              <a:rPr lang="en-US" altLang="zh-TW" sz="3600" b="1" dirty="0">
                <a:solidFill>
                  <a:srgbClr val="002060"/>
                </a:solidFill>
                <a:latin typeface="標楷體" panose="03000509000000000000" pitchFamily="65" charset="-120"/>
                <a:ea typeface="標楷體" panose="03000509000000000000" pitchFamily="65" charset="-120"/>
              </a:rPr>
              <a:t>)</a:t>
            </a:r>
            <a:r>
              <a:rPr lang="zh-TW" altLang="en-US" sz="3600" b="1" dirty="0">
                <a:solidFill>
                  <a:srgbClr val="002060"/>
                </a:solidFill>
                <a:latin typeface="標楷體" panose="03000509000000000000" pitchFamily="65" charset="-120"/>
                <a:ea typeface="標楷體" panose="03000509000000000000" pitchFamily="65" charset="-120"/>
              </a:rPr>
              <a:t>相關犯案過程路線監視器調閱</a:t>
            </a:r>
            <a:r>
              <a:rPr lang="en-US" altLang="zh-TW" sz="3600" b="1" dirty="0">
                <a:solidFill>
                  <a:srgbClr val="002060"/>
                </a:solidFill>
                <a:latin typeface="標楷體" panose="03000509000000000000" pitchFamily="65" charset="-120"/>
                <a:ea typeface="標楷體" panose="03000509000000000000" pitchFamily="65" charset="-120"/>
              </a:rPr>
              <a:t/>
            </a:r>
            <a:br>
              <a:rPr lang="en-US" altLang="zh-TW" sz="3600" b="1" dirty="0">
                <a:solidFill>
                  <a:srgbClr val="002060"/>
                </a:solidFill>
                <a:latin typeface="標楷體" panose="03000509000000000000" pitchFamily="65" charset="-120"/>
                <a:ea typeface="標楷體" panose="03000509000000000000" pitchFamily="65" charset="-120"/>
              </a:rPr>
            </a:br>
            <a:r>
              <a:rPr lang="en-US" altLang="zh-TW" sz="2400" dirty="0">
                <a:latin typeface="標楷體" panose="03000509000000000000" pitchFamily="65" charset="-120"/>
                <a:ea typeface="標楷體" panose="03000509000000000000" pitchFamily="65" charset="-120"/>
              </a:rPr>
              <a:t/>
            </a:r>
            <a:br>
              <a:rPr lang="en-US" altLang="zh-TW" sz="2400" dirty="0">
                <a:latin typeface="標楷體" panose="03000509000000000000" pitchFamily="65" charset="-120"/>
                <a:ea typeface="標楷體" panose="03000509000000000000" pitchFamily="65" charset="-120"/>
              </a:rPr>
            </a:br>
            <a:endParaRPr lang="zh-TW" altLang="en-US" sz="2200" dirty="0">
              <a:latin typeface="標楷體" panose="03000509000000000000" pitchFamily="65" charset="-120"/>
              <a:ea typeface="標楷體" panose="03000509000000000000" pitchFamily="65" charset="-120"/>
            </a:endParaRPr>
          </a:p>
        </p:txBody>
      </p:sp>
      <p:pic>
        <p:nvPicPr>
          <p:cNvPr id="17" name="內容版面配置區 16"/>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116936" y="1527175"/>
            <a:ext cx="5908916" cy="4572000"/>
          </a:xfrm>
        </p:spPr>
      </p:pic>
    </p:spTree>
    <p:extLst>
      <p:ext uri="{BB962C8B-B14F-4D97-AF65-F5344CB8AC3E}">
        <p14:creationId xmlns:p14="http://schemas.microsoft.com/office/powerpoint/2010/main" val="3770171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02336" y="228599"/>
            <a:ext cx="11379200" cy="1110343"/>
          </a:xfrm>
        </p:spPr>
        <p:txBody>
          <a:bodyPr>
            <a:normAutofit/>
          </a:bodyPr>
          <a:lstStyle/>
          <a:p>
            <a:r>
              <a:rPr lang="en-US" altLang="zh-TW" sz="3600" b="1" dirty="0">
                <a:solidFill>
                  <a:srgbClr val="002060"/>
                </a:solidFill>
                <a:latin typeface="標楷體" panose="03000509000000000000" pitchFamily="65" charset="-120"/>
                <a:ea typeface="標楷體" panose="03000509000000000000" pitchFamily="65" charset="-120"/>
              </a:rPr>
              <a:t>(</a:t>
            </a:r>
            <a:r>
              <a:rPr lang="zh-TW" altLang="en-US" sz="3600" b="1" dirty="0">
                <a:solidFill>
                  <a:srgbClr val="002060"/>
                </a:solidFill>
                <a:latin typeface="標楷體" panose="03000509000000000000" pitchFamily="65" charset="-120"/>
                <a:ea typeface="標楷體" panose="03000509000000000000" pitchFamily="65" charset="-120"/>
              </a:rPr>
              <a:t>三</a:t>
            </a:r>
            <a:r>
              <a:rPr lang="en-US" altLang="zh-TW" sz="3600" b="1" dirty="0">
                <a:solidFill>
                  <a:srgbClr val="002060"/>
                </a:solidFill>
                <a:latin typeface="標楷體" panose="03000509000000000000" pitchFamily="65" charset="-120"/>
                <a:ea typeface="標楷體" panose="03000509000000000000" pitchFamily="65" charset="-120"/>
              </a:rPr>
              <a:t>)</a:t>
            </a:r>
            <a:r>
              <a:rPr lang="zh-TW" altLang="en-US" sz="3600" b="1" dirty="0">
                <a:solidFill>
                  <a:srgbClr val="002060"/>
                </a:solidFill>
                <a:latin typeface="標楷體" panose="03000509000000000000" pitchFamily="65" charset="-120"/>
                <a:ea typeface="標楷體" panose="03000509000000000000" pitchFamily="65" charset="-120"/>
              </a:rPr>
              <a:t>公用電話、手機通聯及基地台掃描定位分析：</a:t>
            </a:r>
            <a:r>
              <a:rPr lang="en-US" altLang="zh-TW" sz="2400" b="1" dirty="0">
                <a:solidFill>
                  <a:srgbClr val="002060"/>
                </a:solidFill>
                <a:latin typeface="標楷體" panose="03000509000000000000" pitchFamily="65" charset="-120"/>
                <a:ea typeface="標楷體" panose="03000509000000000000" pitchFamily="65" charset="-120"/>
              </a:rPr>
              <a:t/>
            </a:r>
            <a:br>
              <a:rPr lang="en-US" altLang="zh-TW" sz="2400" b="1" dirty="0">
                <a:solidFill>
                  <a:srgbClr val="002060"/>
                </a:solidFill>
                <a:latin typeface="標楷體" panose="03000509000000000000" pitchFamily="65" charset="-120"/>
                <a:ea typeface="標楷體" panose="03000509000000000000" pitchFamily="65" charset="-120"/>
              </a:rPr>
            </a:br>
            <a:endParaRPr lang="zh-TW" altLang="en-US" sz="2400" b="1" dirty="0">
              <a:solidFill>
                <a:srgbClr val="002060"/>
              </a:solidFill>
              <a:latin typeface="標楷體" panose="03000509000000000000" pitchFamily="65" charset="-120"/>
              <a:ea typeface="標楷體" panose="03000509000000000000" pitchFamily="65" charset="-120"/>
            </a:endParaRPr>
          </a:p>
        </p:txBody>
      </p:sp>
      <p:pic>
        <p:nvPicPr>
          <p:cNvPr id="4" name="內容版面配置區 5"/>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008981" y="1527175"/>
            <a:ext cx="8124825" cy="4572000"/>
          </a:xfrm>
        </p:spPr>
      </p:pic>
    </p:spTree>
    <p:extLst>
      <p:ext uri="{BB962C8B-B14F-4D97-AF65-F5344CB8AC3E}">
        <p14:creationId xmlns:p14="http://schemas.microsoft.com/office/powerpoint/2010/main" val="16175760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44044342"/>
              </p:ext>
            </p:extLst>
          </p:nvPr>
        </p:nvGraphicFramePr>
        <p:xfrm>
          <a:off x="1919289" y="333376"/>
          <a:ext cx="8424861" cy="5877954"/>
        </p:xfrm>
        <a:graphic>
          <a:graphicData uri="http://schemas.openxmlformats.org/drawingml/2006/table">
            <a:tbl>
              <a:tblPr/>
              <a:tblGrid>
                <a:gridCol w="358396"/>
                <a:gridCol w="606714"/>
                <a:gridCol w="634871"/>
                <a:gridCol w="767992"/>
                <a:gridCol w="911349"/>
                <a:gridCol w="2481566"/>
                <a:gridCol w="2663973"/>
              </a:tblGrid>
              <a:tr h="1470650">
                <a:tc>
                  <a:txBody>
                    <a:bodyPr/>
                    <a:lstStyle/>
                    <a:p>
                      <a:pPr algn="ctr" fontAlgn="ctr"/>
                      <a:r>
                        <a:rPr lang="en-US" altLang="zh-TW" sz="1200" b="0" i="0" u="none" strike="noStrike" dirty="0" smtClean="0">
                          <a:solidFill>
                            <a:srgbClr val="000000"/>
                          </a:solidFill>
                          <a:latin typeface="標楷體" pitchFamily="65" charset="-120"/>
                          <a:ea typeface="標楷體" pitchFamily="65" charset="-120"/>
                        </a:rPr>
                        <a:t>13</a:t>
                      </a:r>
                      <a:endParaRPr lang="en-US" altLang="zh-TW" sz="1200" b="0" i="0" u="none" strike="noStrike" dirty="0">
                        <a:solidFill>
                          <a:srgbClr val="000000"/>
                        </a:solidFill>
                        <a:latin typeface="標楷體" pitchFamily="65" charset="-120"/>
                        <a:ea typeface="標楷體" pitchFamily="65" charset="-12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TW" altLang="en-US" sz="1200" b="0" i="0" u="none" strike="noStrike" dirty="0">
                          <a:solidFill>
                            <a:srgbClr val="000000"/>
                          </a:solidFill>
                          <a:latin typeface="標楷體" pitchFamily="65" charset="-120"/>
                          <a:ea typeface="標楷體" pitchFamily="65" charset="-120"/>
                        </a:rPr>
                        <a:t>楊鴻儒持用手機</a:t>
                      </a:r>
                      <a:r>
                        <a:rPr lang="en-US" altLang="zh-TW" sz="1200" b="0" i="0" u="none" strike="noStrike" dirty="0">
                          <a:solidFill>
                            <a:srgbClr val="000000"/>
                          </a:solidFill>
                          <a:latin typeface="標楷體" pitchFamily="65" charset="-120"/>
                          <a:ea typeface="標楷體" pitchFamily="65" charset="-120"/>
                        </a:rPr>
                        <a:t>0988573000</a:t>
                      </a:r>
                      <a:r>
                        <a:rPr lang="zh-TW" altLang="en-US" sz="1200" b="0" i="0" u="none" strike="noStrike" dirty="0">
                          <a:solidFill>
                            <a:srgbClr val="000000"/>
                          </a:solidFill>
                          <a:latin typeface="標楷體" pitchFamily="65" charset="-120"/>
                          <a:ea typeface="標楷體" pitchFamily="65" charset="-120"/>
                        </a:rPr>
                        <a:t>內資料</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TW" sz="1200" b="1" i="0" u="none" strike="noStrike" dirty="0">
                          <a:solidFill>
                            <a:srgbClr val="000000"/>
                          </a:solidFill>
                          <a:latin typeface="標楷體" pitchFamily="65" charset="-120"/>
                          <a:ea typeface="標楷體" pitchFamily="65" charset="-120"/>
                        </a:rPr>
                        <a:t>104/7/12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TW" altLang="en-US" sz="1200" b="0" i="0" u="none" strike="noStrike">
                          <a:solidFill>
                            <a:srgbClr val="000000"/>
                          </a:solidFill>
                          <a:latin typeface="標楷體" pitchFamily="65" charset="-120"/>
                          <a:ea typeface="標楷體" pitchFamily="65" charset="-12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TW" altLang="en-US" sz="1200" b="0" i="0" u="none" strike="noStrike" dirty="0" smtClean="0">
                          <a:solidFill>
                            <a:srgbClr val="000000"/>
                          </a:solidFill>
                          <a:latin typeface="標楷體" pitchFamily="65" charset="-120"/>
                          <a:ea typeface="標楷體" pitchFamily="65" charset="-120"/>
                        </a:rPr>
                        <a:t>楊</a:t>
                      </a:r>
                      <a:r>
                        <a:rPr lang="en-US" altLang="zh-TW" sz="1200" b="0" i="0" u="none" strike="noStrike" dirty="0" smtClean="0">
                          <a:solidFill>
                            <a:srgbClr val="000000"/>
                          </a:solidFill>
                          <a:latin typeface="標楷體" pitchFamily="65" charset="-120"/>
                          <a:ea typeface="標楷體" pitchFamily="65" charset="-120"/>
                        </a:rPr>
                        <a:t>0</a:t>
                      </a:r>
                      <a:r>
                        <a:rPr lang="zh-TW" altLang="en-US" sz="1200" b="0" i="0" u="none" strike="noStrike" dirty="0" smtClean="0">
                          <a:solidFill>
                            <a:srgbClr val="000000"/>
                          </a:solidFill>
                          <a:latin typeface="標楷體" pitchFamily="65" charset="-120"/>
                          <a:ea typeface="標楷體" pitchFamily="65" charset="-120"/>
                        </a:rPr>
                        <a:t>儒</a:t>
                      </a:r>
                      <a:r>
                        <a:rPr lang="zh-TW" altLang="en-US" sz="1200" b="0" i="0" u="none" strike="noStrike" dirty="0">
                          <a:solidFill>
                            <a:srgbClr val="000000"/>
                          </a:solidFill>
                          <a:latin typeface="標楷體" pitchFamily="65" charset="-120"/>
                          <a:ea typeface="標楷體" pitchFamily="65" charset="-120"/>
                        </a:rPr>
                        <a:t>持用手機</a:t>
                      </a:r>
                      <a:r>
                        <a:rPr lang="en-US" altLang="zh-TW" sz="1200" b="0" i="0" u="none" strike="noStrike" dirty="0">
                          <a:solidFill>
                            <a:srgbClr val="000000"/>
                          </a:solidFill>
                          <a:latin typeface="標楷體" pitchFamily="65" charset="-120"/>
                          <a:ea typeface="標楷體" pitchFamily="65" charset="-120"/>
                        </a:rPr>
                        <a:t>0988573000</a:t>
                      </a:r>
                      <a:r>
                        <a:rPr lang="zh-TW" altLang="en-US" sz="1200" b="0" i="0" u="none" strike="noStrike" dirty="0">
                          <a:solidFill>
                            <a:srgbClr val="000000"/>
                          </a:solidFill>
                          <a:latin typeface="標楷體" pitchFamily="65" charset="-120"/>
                          <a:ea typeface="標楷體" pitchFamily="65" charset="-120"/>
                        </a:rPr>
                        <a:t>當日網路經緯度地位點</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TW" altLang="en-US" sz="1200" b="0" i="0" u="none" strike="noStrike">
                          <a:solidFill>
                            <a:srgbClr val="000000"/>
                          </a:solidFill>
                          <a:latin typeface="標楷體" pitchFamily="65" charset="-120"/>
                          <a:ea typeface="標楷體" pitchFamily="65" charset="-12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TW" altLang="en-US" sz="1200" b="0" i="0" u="none" strike="noStrike">
                          <a:solidFill>
                            <a:srgbClr val="000000"/>
                          </a:solidFill>
                          <a:latin typeface="標楷體" pitchFamily="65" charset="-120"/>
                          <a:ea typeface="標楷體" pitchFamily="65" charset="-12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97373">
                <a:tc>
                  <a:txBody>
                    <a:bodyPr/>
                    <a:lstStyle/>
                    <a:p>
                      <a:pPr algn="ctr" fontAlgn="ctr"/>
                      <a:r>
                        <a:rPr lang="en-US" altLang="zh-TW" sz="1200" b="0" i="0" u="none" strike="noStrike" dirty="0" smtClean="0">
                          <a:solidFill>
                            <a:srgbClr val="000000"/>
                          </a:solidFill>
                          <a:latin typeface="標楷體" pitchFamily="65" charset="-120"/>
                          <a:ea typeface="標楷體" pitchFamily="65" charset="-120"/>
                        </a:rPr>
                        <a:t>14</a:t>
                      </a:r>
                      <a:endParaRPr lang="en-US" altLang="zh-TW" sz="1200" b="0" i="0" u="none" strike="noStrike" dirty="0">
                        <a:solidFill>
                          <a:srgbClr val="000000"/>
                        </a:solidFill>
                        <a:latin typeface="標楷體" pitchFamily="65" charset="-120"/>
                        <a:ea typeface="標楷體" pitchFamily="65" charset="-12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TW" altLang="en-US" sz="1200" b="0" i="0" u="none" strike="noStrike">
                          <a:solidFill>
                            <a:srgbClr val="000000"/>
                          </a:solidFill>
                          <a:latin typeface="標楷體" pitchFamily="65" charset="-120"/>
                          <a:ea typeface="標楷體" pitchFamily="65" charset="-120"/>
                        </a:rPr>
                        <a:t>查訪記錄</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TW" sz="1200" b="1" i="0" u="none" strike="noStrike" dirty="0">
                          <a:solidFill>
                            <a:srgbClr val="000000"/>
                          </a:solidFill>
                          <a:latin typeface="標楷體" pitchFamily="65" charset="-120"/>
                          <a:ea typeface="標楷體" pitchFamily="65" charset="-120"/>
                        </a:rPr>
                        <a:t>104/7/14</a:t>
                      </a:r>
                      <a:r>
                        <a:rPr lang="zh-TW" altLang="en-US" sz="1200" b="1" i="0" u="none" strike="noStrike" dirty="0">
                          <a:solidFill>
                            <a:srgbClr val="000000"/>
                          </a:solidFill>
                          <a:latin typeface="標楷體" pitchFamily="65" charset="-120"/>
                          <a:ea typeface="標楷體" pitchFamily="65" charset="-120"/>
                        </a:rPr>
                        <a:t>至</a:t>
                      </a:r>
                      <a:r>
                        <a:rPr lang="en-US" altLang="zh-TW" sz="1200" b="1" i="0" u="none" strike="noStrike" dirty="0">
                          <a:solidFill>
                            <a:srgbClr val="000000"/>
                          </a:solidFill>
                          <a:latin typeface="標楷體" pitchFamily="65" charset="-120"/>
                          <a:ea typeface="標楷體" pitchFamily="65" charset="-120"/>
                        </a:rPr>
                        <a:t>104/08/30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TW" altLang="en-US" sz="1200" b="0" i="0" u="none" strike="noStrike" dirty="0">
                          <a:solidFill>
                            <a:srgbClr val="000000"/>
                          </a:solidFill>
                          <a:latin typeface="標楷體" pitchFamily="65" charset="-120"/>
                          <a:ea typeface="標楷體" pitchFamily="65" charset="-120"/>
                        </a:rPr>
                        <a:t>臺中市烏日區學田路一帶</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TW" altLang="en-US" sz="1200" b="0" i="0" u="none" strike="noStrike" dirty="0" smtClean="0">
                          <a:solidFill>
                            <a:srgbClr val="000000"/>
                          </a:solidFill>
                          <a:latin typeface="標楷體" pitchFamily="65" charset="-120"/>
                          <a:ea typeface="標楷體" pitchFamily="65" charset="-120"/>
                        </a:rPr>
                        <a:t>楊</a:t>
                      </a:r>
                      <a:r>
                        <a:rPr lang="en-US" altLang="zh-TW" sz="1200" b="0" i="0" u="none" strike="noStrike" dirty="0" smtClean="0">
                          <a:solidFill>
                            <a:srgbClr val="000000"/>
                          </a:solidFill>
                          <a:latin typeface="標楷體" pitchFamily="65" charset="-120"/>
                          <a:ea typeface="標楷體" pitchFamily="65" charset="-120"/>
                        </a:rPr>
                        <a:t>0</a:t>
                      </a:r>
                      <a:r>
                        <a:rPr lang="zh-TW" altLang="en-US" sz="1200" b="0" i="0" u="none" strike="noStrike" dirty="0" smtClean="0">
                          <a:solidFill>
                            <a:srgbClr val="000000"/>
                          </a:solidFill>
                          <a:latin typeface="標楷體" pitchFamily="65" charset="-120"/>
                          <a:ea typeface="標楷體" pitchFamily="65" charset="-120"/>
                        </a:rPr>
                        <a:t>儒</a:t>
                      </a:r>
                      <a:r>
                        <a:rPr lang="zh-TW" altLang="en-US" sz="1200" b="0" i="0" u="none" strike="noStrike" dirty="0">
                          <a:solidFill>
                            <a:srgbClr val="000000"/>
                          </a:solidFill>
                          <a:latin typeface="標楷體" pitchFamily="65" charset="-120"/>
                          <a:ea typeface="標楷體" pitchFamily="65" charset="-120"/>
                        </a:rPr>
                        <a:t>與</a:t>
                      </a:r>
                      <a:r>
                        <a:rPr lang="zh-TW" altLang="en-US" sz="1200" b="0" i="0" u="none" strike="noStrike" dirty="0" smtClean="0">
                          <a:solidFill>
                            <a:srgbClr val="000000"/>
                          </a:solidFill>
                          <a:latin typeface="標楷體" pitchFamily="65" charset="-120"/>
                          <a:ea typeface="標楷體" pitchFamily="65" charset="-120"/>
                        </a:rPr>
                        <a:t>賴</a:t>
                      </a:r>
                      <a:r>
                        <a:rPr lang="en-US" altLang="zh-TW" sz="1200" b="0" i="0" u="none" strike="noStrike" dirty="0" smtClean="0">
                          <a:solidFill>
                            <a:srgbClr val="000000"/>
                          </a:solidFill>
                          <a:latin typeface="標楷體" pitchFamily="65" charset="-120"/>
                          <a:ea typeface="標楷體" pitchFamily="65" charset="-120"/>
                        </a:rPr>
                        <a:t>0</a:t>
                      </a:r>
                      <a:r>
                        <a:rPr lang="zh-TW" altLang="en-US" sz="1200" b="0" i="0" u="none" strike="noStrike" dirty="0" smtClean="0">
                          <a:solidFill>
                            <a:srgbClr val="000000"/>
                          </a:solidFill>
                          <a:latin typeface="標楷體" pitchFamily="65" charset="-120"/>
                          <a:ea typeface="標楷體" pitchFamily="65" charset="-120"/>
                        </a:rPr>
                        <a:t>雄</a:t>
                      </a:r>
                      <a:r>
                        <a:rPr lang="zh-TW" altLang="en-US" sz="1200" b="0" i="0" u="none" strike="noStrike" dirty="0">
                          <a:solidFill>
                            <a:srgbClr val="000000"/>
                          </a:solidFill>
                          <a:latin typeface="標楷體" pitchFamily="65" charset="-120"/>
                          <a:ea typeface="標楷體" pitchFamily="65" charset="-120"/>
                        </a:rPr>
                        <a:t>共同友人查訪</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TW" altLang="en-US" sz="1200" b="0" i="0" u="none" strike="noStrike" dirty="0">
                          <a:solidFill>
                            <a:srgbClr val="000000"/>
                          </a:solidFill>
                          <a:latin typeface="標楷體" pitchFamily="65" charset="-120"/>
                          <a:ea typeface="標楷體" pitchFamily="65" charset="-12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200" b="0" i="0" u="none" strike="noStrike" dirty="0">
                          <a:solidFill>
                            <a:srgbClr val="0070C0"/>
                          </a:solidFill>
                          <a:latin typeface="標楷體" pitchFamily="65" charset="-120"/>
                          <a:ea typeface="標楷體" pitchFamily="65" charset="-120"/>
                        </a:rPr>
                        <a:t>證人</a:t>
                      </a:r>
                      <a:r>
                        <a:rPr lang="zh-TW" altLang="en-US" sz="1200" b="0" i="0" u="none" strike="noStrike" dirty="0" smtClean="0">
                          <a:solidFill>
                            <a:srgbClr val="0070C0"/>
                          </a:solidFill>
                          <a:latin typeface="標楷體" pitchFamily="65" charset="-120"/>
                          <a:ea typeface="標楷體" pitchFamily="65" charset="-120"/>
                        </a:rPr>
                        <a:t>陳</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昆</a:t>
                      </a:r>
                      <a:r>
                        <a:rPr lang="zh-TW" altLang="en-US" sz="1200" b="0" i="0" u="none" strike="noStrike" dirty="0">
                          <a:solidFill>
                            <a:srgbClr val="0070C0"/>
                          </a:solidFill>
                          <a:latin typeface="標楷體" pitchFamily="65" charset="-120"/>
                          <a:ea typeface="標楷體" pitchFamily="65" charset="-120"/>
                        </a:rPr>
                        <a:t>、</a:t>
                      </a:r>
                      <a:r>
                        <a:rPr lang="zh-TW" altLang="en-US" sz="1200" b="0" i="0" u="none" strike="noStrike" dirty="0" smtClean="0">
                          <a:solidFill>
                            <a:srgbClr val="0070C0"/>
                          </a:solidFill>
                          <a:latin typeface="標楷體" pitchFamily="65" charset="-120"/>
                          <a:ea typeface="標楷體" pitchFamily="65" charset="-120"/>
                        </a:rPr>
                        <a:t>高</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掕</a:t>
                      </a:r>
                      <a:r>
                        <a:rPr lang="zh-TW" altLang="en-US" sz="1200" b="0" i="0" u="none" strike="noStrike" dirty="0">
                          <a:solidFill>
                            <a:srgbClr val="0070C0"/>
                          </a:solidFill>
                          <a:latin typeface="標楷體" pitchFamily="65" charset="-120"/>
                          <a:ea typeface="標楷體" pitchFamily="65" charset="-120"/>
                        </a:rPr>
                        <a:t>、</a:t>
                      </a:r>
                      <a:r>
                        <a:rPr lang="zh-TW" altLang="en-US" sz="1200" b="0" i="0" u="none" strike="noStrike" dirty="0" smtClean="0">
                          <a:solidFill>
                            <a:srgbClr val="0070C0"/>
                          </a:solidFill>
                          <a:latin typeface="標楷體" pitchFamily="65" charset="-120"/>
                          <a:ea typeface="標楷體" pitchFamily="65" charset="-120"/>
                        </a:rPr>
                        <a:t>陳</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成</a:t>
                      </a:r>
                      <a:r>
                        <a:rPr lang="zh-TW" altLang="en-US" sz="1200" b="0" i="0" u="none" strike="noStrike" dirty="0">
                          <a:solidFill>
                            <a:srgbClr val="0070C0"/>
                          </a:solidFill>
                          <a:latin typeface="標楷體" pitchFamily="65" charset="-120"/>
                          <a:ea typeface="標楷體" pitchFamily="65" charset="-120"/>
                        </a:rPr>
                        <a:t>、</a:t>
                      </a:r>
                      <a:r>
                        <a:rPr lang="zh-TW" altLang="en-US" sz="1200" b="0" i="0" u="none" strike="noStrike" dirty="0" smtClean="0">
                          <a:solidFill>
                            <a:srgbClr val="0070C0"/>
                          </a:solidFill>
                          <a:latin typeface="標楷體" pitchFamily="65" charset="-120"/>
                          <a:ea typeface="標楷體" pitchFamily="65" charset="-120"/>
                        </a:rPr>
                        <a:t>林</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宏</a:t>
                      </a:r>
                      <a:r>
                        <a:rPr lang="zh-TW" altLang="en-US" sz="1200" b="0" i="0" u="none" strike="noStrike" dirty="0">
                          <a:solidFill>
                            <a:srgbClr val="0070C0"/>
                          </a:solidFill>
                          <a:latin typeface="標楷體" pitchFamily="65" charset="-120"/>
                          <a:ea typeface="標楷體" pitchFamily="65" charset="-120"/>
                        </a:rPr>
                        <a:t>、</a:t>
                      </a:r>
                      <a:r>
                        <a:rPr lang="zh-TW" altLang="en-US" sz="1200" b="0" i="0" u="none" strike="noStrike" dirty="0" smtClean="0">
                          <a:solidFill>
                            <a:srgbClr val="0070C0"/>
                          </a:solidFill>
                          <a:latin typeface="標楷體" pitchFamily="65" charset="-120"/>
                          <a:ea typeface="標楷體" pitchFamily="65" charset="-120"/>
                        </a:rPr>
                        <a:t>張</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川</a:t>
                      </a:r>
                      <a:r>
                        <a:rPr lang="zh-TW" altLang="en-US" sz="1200" b="0" i="0" u="none" strike="noStrike" dirty="0">
                          <a:solidFill>
                            <a:srgbClr val="0070C0"/>
                          </a:solidFill>
                          <a:latin typeface="標楷體" pitchFamily="65" charset="-120"/>
                          <a:ea typeface="標楷體" pitchFamily="65" charset="-120"/>
                        </a:rPr>
                        <a:t>、</a:t>
                      </a:r>
                      <a:r>
                        <a:rPr lang="zh-TW" altLang="en-US" sz="1200" b="0" i="0" u="none" strike="noStrike" dirty="0" smtClean="0">
                          <a:solidFill>
                            <a:srgbClr val="0070C0"/>
                          </a:solidFill>
                          <a:latin typeface="標楷體" pitchFamily="65" charset="-120"/>
                          <a:ea typeface="標楷體" pitchFamily="65" charset="-120"/>
                        </a:rPr>
                        <a:t>郭</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文</a:t>
                      </a:r>
                      <a:r>
                        <a:rPr lang="zh-TW" altLang="en-US" sz="1200" b="0" i="0" u="none" strike="noStrike" dirty="0">
                          <a:solidFill>
                            <a:srgbClr val="0070C0"/>
                          </a:solidFill>
                          <a:latin typeface="標楷體" pitchFamily="65" charset="-120"/>
                          <a:ea typeface="標楷體" pitchFamily="65" charset="-120"/>
                        </a:rPr>
                        <a:t>、</a:t>
                      </a:r>
                      <a:r>
                        <a:rPr lang="zh-TW" altLang="en-US" sz="1200" b="0" i="0" u="none" strike="noStrike" dirty="0" smtClean="0">
                          <a:solidFill>
                            <a:srgbClr val="0070C0"/>
                          </a:solidFill>
                          <a:latin typeface="標楷體" pitchFamily="65" charset="-120"/>
                          <a:ea typeface="標楷體" pitchFamily="65" charset="-120"/>
                        </a:rPr>
                        <a:t>何</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貴</a:t>
                      </a:r>
                      <a:r>
                        <a:rPr lang="zh-TW" altLang="en-US" sz="1200" b="0" i="0" u="none" strike="noStrike" dirty="0">
                          <a:solidFill>
                            <a:srgbClr val="0070C0"/>
                          </a:solidFill>
                          <a:latin typeface="標楷體" pitchFamily="65" charset="-120"/>
                          <a:ea typeface="標楷體" pitchFamily="65" charset="-120"/>
                        </a:rPr>
                        <a:t>、</a:t>
                      </a:r>
                      <a:r>
                        <a:rPr lang="zh-TW" altLang="en-US" sz="1200" b="0" i="0" u="none" strike="noStrike" dirty="0" smtClean="0">
                          <a:solidFill>
                            <a:srgbClr val="0070C0"/>
                          </a:solidFill>
                          <a:latin typeface="標楷體" pitchFamily="65" charset="-120"/>
                          <a:ea typeface="標楷體" pitchFamily="65" charset="-120"/>
                        </a:rPr>
                        <a:t>陳</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桃</a:t>
                      </a:r>
                      <a:r>
                        <a:rPr lang="zh-TW" altLang="en-US" sz="1200" b="0" i="0" u="none" strike="noStrike" dirty="0">
                          <a:solidFill>
                            <a:srgbClr val="0070C0"/>
                          </a:solidFill>
                          <a:latin typeface="標楷體" pitchFamily="65" charset="-120"/>
                          <a:ea typeface="標楷體" pitchFamily="65" charset="-120"/>
                        </a:rPr>
                        <a:t>等人均指向涉案嫌疑人</a:t>
                      </a:r>
                      <a:r>
                        <a:rPr lang="zh-TW" altLang="en-US" sz="1200" b="0" i="0" u="none" strike="noStrike" dirty="0" smtClean="0">
                          <a:solidFill>
                            <a:srgbClr val="0070C0"/>
                          </a:solidFill>
                          <a:latin typeface="標楷體" pitchFamily="65" charset="-120"/>
                          <a:ea typeface="標楷體" pitchFamily="65" charset="-120"/>
                        </a:rPr>
                        <a:t>楊</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儒有</a:t>
                      </a:r>
                      <a:r>
                        <a:rPr lang="zh-TW" altLang="en-US" sz="1200" b="0" i="0" u="none" strike="noStrike" dirty="0">
                          <a:solidFill>
                            <a:srgbClr val="0070C0"/>
                          </a:solidFill>
                          <a:latin typeface="標楷體" pitchFamily="65" charset="-120"/>
                          <a:ea typeface="標楷體" pitchFamily="65" charset="-120"/>
                        </a:rPr>
                        <a:t>犯案之</a:t>
                      </a:r>
                      <a:r>
                        <a:rPr lang="zh-TW" altLang="en-US" sz="1200" b="0" i="0" u="none" strike="noStrike" dirty="0" smtClean="0">
                          <a:solidFill>
                            <a:srgbClr val="0070C0"/>
                          </a:solidFill>
                          <a:latin typeface="標楷體" pitchFamily="65" charset="-120"/>
                          <a:ea typeface="標楷體" pitchFamily="65" charset="-120"/>
                        </a:rPr>
                        <a:t>證詞逃亡時打公用電花</a:t>
                      </a:r>
                      <a:r>
                        <a:rPr lang="zh-TW" altLang="zh-TW" sz="1200" kern="1200" dirty="0" smtClean="0">
                          <a:solidFill>
                            <a:srgbClr val="0070C0"/>
                          </a:solidFill>
                          <a:effectLst/>
                          <a:latin typeface="標楷體" panose="03000509000000000000" pitchFamily="65" charset="-120"/>
                          <a:ea typeface="標楷體" panose="03000509000000000000" pitchFamily="65" charset="-120"/>
                          <a:cs typeface="+mn-cs"/>
                        </a:rPr>
                        <a:t>恐嚇周遭朋友勿亂講 </a:t>
                      </a:r>
                      <a:endParaRPr kumimoji="0" lang="zh-TW" altLang="en-US" sz="1200" b="0" i="0" u="none" strike="noStrike" cap="none" normalizeH="0" baseline="0" dirty="0" smtClean="0">
                        <a:ln>
                          <a:noFill/>
                        </a:ln>
                        <a:solidFill>
                          <a:srgbClr val="0070C0"/>
                        </a:solidFill>
                        <a:effectLst/>
                        <a:latin typeface="標楷體" panose="03000509000000000000" pitchFamily="65" charset="-120"/>
                        <a:ea typeface="標楷體" panose="03000509000000000000" pitchFamily="65" charset="-120"/>
                      </a:endParaRPr>
                    </a:p>
                    <a:p>
                      <a:pPr algn="l" fontAlgn="ctr"/>
                      <a:endParaRPr lang="en-US" altLang="zh-TW" sz="1200" b="0" i="0" u="none" strike="noStrike" dirty="0" smtClean="0">
                        <a:solidFill>
                          <a:srgbClr val="000000"/>
                        </a:solidFill>
                        <a:latin typeface="標楷體" pitchFamily="65" charset="-120"/>
                        <a:ea typeface="標楷體" pitchFamily="65" charset="-120"/>
                      </a:endParaRPr>
                    </a:p>
                    <a:p>
                      <a:pPr algn="l" fontAlgn="ctr"/>
                      <a:r>
                        <a:rPr lang="zh-TW" altLang="en-US" sz="1200" b="0" i="0" u="none" strike="noStrike" dirty="0" smtClean="0">
                          <a:solidFill>
                            <a:srgbClr val="000000"/>
                          </a:solidFill>
                          <a:latin typeface="標楷體" pitchFamily="65" charset="-120"/>
                          <a:ea typeface="標楷體" pitchFamily="65" charset="-120"/>
                        </a:rPr>
                        <a:t>。</a:t>
                      </a:r>
                      <a:endParaRPr lang="zh-TW" altLang="en-US" sz="1200" b="0" i="0" u="none" strike="noStrike" dirty="0">
                        <a:solidFill>
                          <a:srgbClr val="000000"/>
                        </a:solidFill>
                        <a:latin typeface="標楷體" pitchFamily="65" charset="-120"/>
                        <a:ea typeface="標楷體" pitchFamily="65" charset="-12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09931">
                <a:tc>
                  <a:txBody>
                    <a:bodyPr/>
                    <a:lstStyle/>
                    <a:p>
                      <a:pPr algn="ctr" fontAlgn="ctr"/>
                      <a:r>
                        <a:rPr lang="en-US" altLang="zh-TW" sz="1200" b="0" i="0" u="none" strike="noStrike" dirty="0" smtClean="0">
                          <a:solidFill>
                            <a:srgbClr val="000000"/>
                          </a:solidFill>
                          <a:latin typeface="標楷體" pitchFamily="65" charset="-120"/>
                          <a:ea typeface="標楷體" pitchFamily="65" charset="-120"/>
                        </a:rPr>
                        <a:t>15</a:t>
                      </a:r>
                      <a:endParaRPr lang="en-US" altLang="zh-TW" sz="1200" b="0" i="0" u="none" strike="noStrike" dirty="0">
                        <a:solidFill>
                          <a:srgbClr val="000000"/>
                        </a:solidFill>
                        <a:latin typeface="標楷體" pitchFamily="65" charset="-120"/>
                        <a:ea typeface="標楷體" pitchFamily="65" charset="-12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TW" altLang="en-US" sz="1200" b="0" i="0" u="none" strike="noStrike">
                          <a:solidFill>
                            <a:srgbClr val="000000"/>
                          </a:solidFill>
                          <a:latin typeface="標楷體" pitchFamily="65" charset="-120"/>
                          <a:ea typeface="標楷體" pitchFamily="65" charset="-120"/>
                        </a:rPr>
                        <a:t>公用電話查詢</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TW" sz="1200" b="1" i="0" u="none" strike="noStrike">
                          <a:solidFill>
                            <a:srgbClr val="000000"/>
                          </a:solidFill>
                          <a:latin typeface="標楷體" pitchFamily="65" charset="-120"/>
                          <a:ea typeface="標楷體" pitchFamily="65" charset="-120"/>
                        </a:rPr>
                        <a:t>104/9/1-104/9/7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TW" altLang="en-US" sz="1200" b="0" i="0" u="none" strike="noStrike" dirty="0">
                          <a:solidFill>
                            <a:srgbClr val="000000"/>
                          </a:solidFill>
                          <a:latin typeface="標楷體" pitchFamily="65" charset="-120"/>
                          <a:ea typeface="標楷體" pitchFamily="65" charset="-12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TW" altLang="en-US" sz="1200" b="0" i="0" u="none" strike="noStrike" dirty="0" smtClean="0">
                          <a:solidFill>
                            <a:srgbClr val="000000"/>
                          </a:solidFill>
                          <a:latin typeface="標楷體" pitchFamily="65" charset="-120"/>
                          <a:ea typeface="標楷體" pitchFamily="65" charset="-120"/>
                        </a:rPr>
                        <a:t>楊</a:t>
                      </a:r>
                      <a:r>
                        <a:rPr lang="en-US" altLang="zh-TW" sz="1200" b="0" i="0" u="none" strike="noStrike" dirty="0" smtClean="0">
                          <a:solidFill>
                            <a:srgbClr val="000000"/>
                          </a:solidFill>
                          <a:latin typeface="標楷體" pitchFamily="65" charset="-120"/>
                          <a:ea typeface="標楷體" pitchFamily="65" charset="-120"/>
                        </a:rPr>
                        <a:t>0</a:t>
                      </a:r>
                      <a:r>
                        <a:rPr lang="zh-TW" altLang="en-US" sz="1200" b="0" i="0" u="none" strike="noStrike" dirty="0" smtClean="0">
                          <a:solidFill>
                            <a:srgbClr val="000000"/>
                          </a:solidFill>
                          <a:latin typeface="標楷體" pitchFamily="65" charset="-120"/>
                          <a:ea typeface="標楷體" pitchFamily="65" charset="-120"/>
                        </a:rPr>
                        <a:t>儒</a:t>
                      </a:r>
                      <a:r>
                        <a:rPr lang="zh-TW" altLang="en-US" sz="1200" b="0" i="0" u="none" strike="noStrike" dirty="0">
                          <a:solidFill>
                            <a:srgbClr val="000000"/>
                          </a:solidFill>
                          <a:latin typeface="標楷體" pitchFamily="65" charset="-120"/>
                          <a:ea typeface="標楷體" pitchFamily="65" charset="-120"/>
                        </a:rPr>
                        <a:t>逃亡後使用公用電話位置圖</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TW" altLang="en-US" sz="1200" b="0" i="0" u="none" strike="noStrike" dirty="0">
                          <a:solidFill>
                            <a:srgbClr val="000000"/>
                          </a:solidFill>
                          <a:latin typeface="標楷體" pitchFamily="65" charset="-120"/>
                          <a:ea typeface="標楷體" pitchFamily="65" charset="-12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200" b="0" i="0" u="none" strike="noStrike" dirty="0" smtClean="0">
                          <a:solidFill>
                            <a:srgbClr val="0070C0"/>
                          </a:solidFill>
                          <a:latin typeface="標楷體" pitchFamily="65" charset="-120"/>
                          <a:ea typeface="標楷體" pitchFamily="65" charset="-120"/>
                        </a:rPr>
                        <a:t>證人陳</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昆、高</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掕、陳</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成、林</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宏、張</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川、郭</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文、何</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貴、陳</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桃等人均指向涉案嫌疑人楊</a:t>
                      </a:r>
                      <a:r>
                        <a:rPr lang="en-US" altLang="zh-TW" sz="1200" b="0" i="0" u="none" strike="noStrike" dirty="0" smtClean="0">
                          <a:solidFill>
                            <a:srgbClr val="0070C0"/>
                          </a:solidFill>
                          <a:latin typeface="標楷體" pitchFamily="65" charset="-120"/>
                          <a:ea typeface="標楷體" pitchFamily="65" charset="-120"/>
                        </a:rPr>
                        <a:t>0</a:t>
                      </a:r>
                      <a:r>
                        <a:rPr lang="zh-TW" altLang="en-US" sz="1200" b="0" i="0" u="none" strike="noStrike" dirty="0" smtClean="0">
                          <a:solidFill>
                            <a:srgbClr val="0070C0"/>
                          </a:solidFill>
                          <a:latin typeface="標楷體" pitchFamily="65" charset="-120"/>
                          <a:ea typeface="標楷體" pitchFamily="65" charset="-120"/>
                        </a:rPr>
                        <a:t>儒有犯案之證詞逃亡時打公用電花</a:t>
                      </a:r>
                      <a:r>
                        <a:rPr lang="zh-TW" altLang="zh-TW" sz="1200" kern="1200" dirty="0" smtClean="0">
                          <a:solidFill>
                            <a:srgbClr val="0070C0"/>
                          </a:solidFill>
                          <a:effectLst/>
                          <a:latin typeface="標楷體" panose="03000509000000000000" pitchFamily="65" charset="-120"/>
                          <a:ea typeface="標楷體" panose="03000509000000000000" pitchFamily="65" charset="-120"/>
                          <a:cs typeface="+mn-cs"/>
                        </a:rPr>
                        <a:t>恐嚇周遭朋友勿亂講 </a:t>
                      </a:r>
                      <a:endParaRPr kumimoji="0" lang="zh-TW" altLang="en-US" sz="1200" b="0" i="0" u="none" strike="noStrike" cap="none" normalizeH="0" baseline="0" dirty="0" smtClean="0">
                        <a:ln>
                          <a:noFill/>
                        </a:ln>
                        <a:solidFill>
                          <a:srgbClr val="0070C0"/>
                        </a:solidFill>
                        <a:effectLst/>
                        <a:latin typeface="標楷體" panose="03000509000000000000" pitchFamily="65" charset="-120"/>
                        <a:ea typeface="標楷體" panose="03000509000000000000" pitchFamily="65" charset="-120"/>
                      </a:endParaRPr>
                    </a:p>
                    <a:p>
                      <a:pPr algn="l" fontAlgn="ctr"/>
                      <a:r>
                        <a:rPr lang="en-US" altLang="zh-TW" sz="800" b="0" i="0" u="none" strike="noStrike" dirty="0">
                          <a:solidFill>
                            <a:srgbClr val="000000"/>
                          </a:solidFill>
                          <a:latin typeface="標楷體" pitchFamily="65" charset="-120"/>
                          <a:ea typeface="標楷體" pitchFamily="65" charset="-120"/>
                        </a:rPr>
                        <a:t/>
                      </a:r>
                      <a:br>
                        <a:rPr lang="en-US" altLang="zh-TW" sz="800" b="0" i="0" u="none" strike="noStrike" dirty="0">
                          <a:solidFill>
                            <a:srgbClr val="000000"/>
                          </a:solidFill>
                          <a:latin typeface="標楷體" pitchFamily="65" charset="-120"/>
                          <a:ea typeface="標楷體" pitchFamily="65" charset="-120"/>
                        </a:rPr>
                      </a:br>
                      <a:endParaRPr lang="zh-TW" altLang="en-US" sz="800" b="0" i="0" u="none" strike="noStrike" dirty="0">
                        <a:solidFill>
                          <a:srgbClr val="000000"/>
                        </a:solidFill>
                        <a:latin typeface="標楷體" pitchFamily="65" charset="-120"/>
                        <a:ea typeface="標楷體" pitchFamily="65" charset="-12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pic>
        <p:nvPicPr>
          <p:cNvPr id="6180" name="Picture 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32401" y="1844675"/>
            <a:ext cx="2303463"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1" name="圖片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32401" y="404814"/>
            <a:ext cx="5040313"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82"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32401" y="2852738"/>
            <a:ext cx="2303463"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90667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標題 1"/>
          <p:cNvSpPr>
            <a:spLocks noGrp="1"/>
          </p:cNvSpPr>
          <p:nvPr>
            <p:ph type="subTitle" idx="1"/>
          </p:nvPr>
        </p:nvSpPr>
        <p:spPr/>
        <p:txBody>
          <a:bodyPr/>
          <a:lstStyle/>
          <a:p>
            <a:endParaRPr lang="zh-TW" altLang="en-US" dirty="0"/>
          </a:p>
        </p:txBody>
      </p:sp>
      <p:sp>
        <p:nvSpPr>
          <p:cNvPr id="3" name="標題 2"/>
          <p:cNvSpPr>
            <a:spLocks noGrp="1"/>
          </p:cNvSpPr>
          <p:nvPr>
            <p:ph type="ctrTitle"/>
          </p:nvPr>
        </p:nvSpPr>
        <p:spPr/>
        <p:txBody>
          <a:bodyPr/>
          <a:lstStyle/>
          <a:p>
            <a:endParaRPr lang="zh-TW" altLang="en-US"/>
          </a:p>
        </p:txBody>
      </p:sp>
      <p:pic>
        <p:nvPicPr>
          <p:cNvPr id="1026" name="Picture 2" descr="C:\Users\user\Desktop\S__76718082.jpg"/>
          <p:cNvPicPr>
            <a:picLocks noChangeAspect="1" noChangeArrowheads="1"/>
          </p:cNvPicPr>
          <p:nvPr/>
        </p:nvPicPr>
        <p:blipFill>
          <a:blip r:embed="rId2" cstate="print"/>
          <a:srcRect/>
          <a:stretch>
            <a:fillRect/>
          </a:stretch>
        </p:blipFill>
        <p:spPr bwMode="auto">
          <a:xfrm>
            <a:off x="-1" y="0"/>
            <a:ext cx="12017829" cy="6662057"/>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r>
              <a:rPr lang="zh-TW" altLang="en-US" sz="5400" dirty="0" smtClean="0">
                <a:solidFill>
                  <a:srgbClr val="002060"/>
                </a:solidFill>
                <a:latin typeface="標楷體" pitchFamily="65" charset="-120"/>
                <a:ea typeface="標楷體" pitchFamily="65" charset="-120"/>
              </a:rPr>
              <a:t>報告</a:t>
            </a:r>
            <a:endParaRPr lang="zh-TW" altLang="en-US" sz="5400" dirty="0">
              <a:solidFill>
                <a:srgbClr val="002060"/>
              </a:solidFill>
              <a:latin typeface="標楷體" pitchFamily="65" charset="-120"/>
              <a:ea typeface="標楷體" pitchFamily="65" charset="-120"/>
            </a:endParaRPr>
          </a:p>
        </p:txBody>
      </p:sp>
      <p:graphicFrame>
        <p:nvGraphicFramePr>
          <p:cNvPr id="5" name="內容版面配置區 4"/>
          <p:cNvGraphicFramePr>
            <a:graphicFrameLocks noGrp="1"/>
          </p:cNvGraphicFramePr>
          <p:nvPr>
            <p:ph sz="quarter" idx="1"/>
            <p:extLst>
              <p:ext uri="{D42A27DB-BD31-4B8C-83A1-F6EECF244321}">
                <p14:modId xmlns:p14="http://schemas.microsoft.com/office/powerpoint/2010/main" val="486943412"/>
              </p:ext>
            </p:extLst>
          </p:nvPr>
        </p:nvGraphicFramePr>
        <p:xfrm>
          <a:off x="401638" y="1527175"/>
          <a:ext cx="11339513" cy="4180840"/>
        </p:xfrm>
        <a:graphic>
          <a:graphicData uri="http://schemas.openxmlformats.org/drawingml/2006/table">
            <a:tbl>
              <a:tblPr firstRow="1" bandRow="1">
                <a:tableStyleId>{5C22544A-7EE6-4342-B048-85BDC9FD1C3A}</a:tableStyleId>
              </a:tblPr>
              <a:tblGrid>
                <a:gridCol w="11339513"/>
              </a:tblGrid>
              <a:tr h="370840">
                <a:tc>
                  <a:txBody>
                    <a:bodyPr/>
                    <a:lstStyle/>
                    <a:p>
                      <a:r>
                        <a:rPr lang="zh-TW" altLang="en-US" sz="4400" dirty="0" smtClean="0">
                          <a:latin typeface="標楷體" pitchFamily="65" charset="-120"/>
                          <a:ea typeface="標楷體" pitchFamily="65" charset="-120"/>
                        </a:rPr>
                        <a:t>壹、偵辦緣由</a:t>
                      </a:r>
                      <a:endParaRPr lang="zh-TW" altLang="en-US" sz="4400" dirty="0">
                        <a:latin typeface="標楷體" pitchFamily="65" charset="-120"/>
                        <a:ea typeface="標楷體" pitchFamily="65" charset="-120"/>
                      </a:endParaRPr>
                    </a:p>
                  </a:txBody>
                  <a:tcPr marL="103085" marR="103085"/>
                </a:tc>
              </a:tr>
              <a:tr h="370840">
                <a:tc>
                  <a:txBody>
                    <a:bodyPr/>
                    <a:lstStyle/>
                    <a:p>
                      <a:r>
                        <a:rPr lang="zh-TW" altLang="en-US" sz="4400" dirty="0" smtClean="0">
                          <a:latin typeface="標楷體" pitchFamily="65" charset="-120"/>
                          <a:ea typeface="標楷體" pitchFamily="65" charset="-120"/>
                        </a:rPr>
                        <a:t>貳、犯罪事實概述</a:t>
                      </a:r>
                      <a:endParaRPr lang="zh-TW" altLang="en-US" sz="4400" dirty="0">
                        <a:latin typeface="標楷體" pitchFamily="65" charset="-120"/>
                        <a:ea typeface="標楷體" pitchFamily="65" charset="-120"/>
                      </a:endParaRPr>
                    </a:p>
                  </a:txBody>
                  <a:tcPr marL="103085" marR="103085"/>
                </a:tc>
              </a:tr>
              <a:tr h="370840">
                <a:tc>
                  <a:txBody>
                    <a:bodyPr/>
                    <a:lstStyle/>
                    <a:p>
                      <a:r>
                        <a:rPr lang="zh-TW" altLang="en-US" sz="4400" dirty="0" smtClean="0">
                          <a:latin typeface="標楷體" pitchFamily="65" charset="-120"/>
                          <a:ea typeface="標楷體" pitchFamily="65" charset="-120"/>
                        </a:rPr>
                        <a:t>叁、偵辦歷程與特點</a:t>
                      </a:r>
                      <a:endParaRPr lang="zh-TW" altLang="en-US" sz="4400" dirty="0">
                        <a:latin typeface="標楷體" pitchFamily="65" charset="-120"/>
                        <a:ea typeface="標楷體" pitchFamily="65" charset="-120"/>
                      </a:endParaRPr>
                    </a:p>
                  </a:txBody>
                  <a:tcPr marL="103085" marR="103085"/>
                </a:tc>
              </a:tr>
              <a:tr h="370840">
                <a:tc>
                  <a:txBody>
                    <a:bodyPr/>
                    <a:lstStyle/>
                    <a:p>
                      <a:pPr algn="l"/>
                      <a:r>
                        <a:rPr lang="zh-TW" altLang="en-US" sz="4400" dirty="0" smtClean="0">
                          <a:latin typeface="標楷體" pitchFamily="65" charset="-120"/>
                          <a:ea typeface="標楷體" pitchFamily="65" charset="-120"/>
                        </a:rPr>
                        <a:t>肆、司法審理起訴結果</a:t>
                      </a:r>
                      <a:endParaRPr lang="zh-TW" altLang="en-US" sz="4400" dirty="0">
                        <a:latin typeface="標楷體" pitchFamily="65" charset="-120"/>
                        <a:ea typeface="標楷體" pitchFamily="65" charset="-120"/>
                      </a:endParaRPr>
                    </a:p>
                  </a:txBody>
                  <a:tcPr marL="103085" marR="103085"/>
                </a:tc>
              </a:tr>
              <a:tr h="370840">
                <a:tc>
                  <a:txBody>
                    <a:bodyPr/>
                    <a:lstStyle/>
                    <a:p>
                      <a:pPr algn="l"/>
                      <a:r>
                        <a:rPr lang="zh-TW" altLang="en-US" sz="4400" dirty="0" smtClean="0">
                          <a:latin typeface="標楷體" pitchFamily="65" charset="-120"/>
                          <a:ea typeface="標楷體" pitchFamily="65" charset="-120"/>
                        </a:rPr>
                        <a:t>伍、結語</a:t>
                      </a:r>
                      <a:endParaRPr lang="zh-TW" altLang="en-US" sz="4400" dirty="0">
                        <a:latin typeface="標楷體" pitchFamily="65" charset="-120"/>
                        <a:ea typeface="標楷體" pitchFamily="65" charset="-120"/>
                      </a:endParaRPr>
                    </a:p>
                  </a:txBody>
                  <a:tcPr marL="103085" marR="103085"/>
                </a:tc>
              </a:tr>
              <a:tr h="370840">
                <a:tc>
                  <a:txBody>
                    <a:bodyPr/>
                    <a:lstStyle/>
                    <a:p>
                      <a:endParaRPr lang="zh-TW" altLang="en-US" dirty="0">
                        <a:latin typeface="標楷體" pitchFamily="65" charset="-120"/>
                        <a:ea typeface="標楷體" pitchFamily="65" charset="-120"/>
                      </a:endParaRPr>
                    </a:p>
                  </a:txBody>
                  <a:tcPr marL="103085" marR="103085"/>
                </a:tc>
              </a:tr>
            </a:tbl>
          </a:graphicData>
        </a:graphic>
      </p:graphicFrame>
    </p:spTree>
    <p:extLst>
      <p:ext uri="{BB962C8B-B14F-4D97-AF65-F5344CB8AC3E}">
        <p14:creationId xmlns:p14="http://schemas.microsoft.com/office/powerpoint/2010/main" val="40832808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245562" y="245414"/>
            <a:ext cx="10058400" cy="1450757"/>
          </a:xfrm>
        </p:spPr>
        <p:txBody>
          <a:bodyPr>
            <a:noAutofit/>
          </a:bodyPr>
          <a:lstStyle/>
          <a:p>
            <a:r>
              <a:rPr lang="en-US" altLang="zh-TW" sz="3600" b="1" dirty="0" smtClean="0">
                <a:solidFill>
                  <a:srgbClr val="002060"/>
                </a:solidFill>
                <a:latin typeface="標楷體" panose="03000509000000000000" pitchFamily="65" charset="-120"/>
                <a:ea typeface="標楷體" panose="03000509000000000000" pitchFamily="65" charset="-120"/>
              </a:rPr>
              <a:t>(</a:t>
            </a:r>
            <a:r>
              <a:rPr lang="zh-TW" altLang="en-US" sz="3600" b="1" dirty="0" smtClean="0">
                <a:solidFill>
                  <a:srgbClr val="002060"/>
                </a:solidFill>
                <a:latin typeface="標楷體" panose="03000509000000000000" pitchFamily="65" charset="-120"/>
                <a:ea typeface="標楷體" panose="03000509000000000000" pitchFamily="65" charset="-120"/>
              </a:rPr>
              <a:t>四</a:t>
            </a:r>
            <a:r>
              <a:rPr lang="en-US" altLang="zh-TW" sz="3600" b="1" dirty="0" smtClean="0">
                <a:solidFill>
                  <a:srgbClr val="002060"/>
                </a:solidFill>
                <a:latin typeface="標楷體" panose="03000509000000000000" pitchFamily="65" charset="-120"/>
                <a:ea typeface="標楷體" panose="03000509000000000000" pitchFamily="65" charset="-120"/>
              </a:rPr>
              <a:t>)</a:t>
            </a:r>
            <a:r>
              <a:rPr lang="zh-TW" altLang="en-US" sz="3600" b="1" dirty="0">
                <a:solidFill>
                  <a:srgbClr val="002060"/>
                </a:solidFill>
                <a:latin typeface="標楷體" panose="03000509000000000000" pitchFamily="65" charset="-120"/>
                <a:ea typeface="標楷體" panose="03000509000000000000" pitchFamily="65" charset="-120"/>
              </a:rPr>
              <a:t>手機網路交友網頁及地圖時間軸分析</a:t>
            </a:r>
            <a:r>
              <a:rPr lang="en-US" altLang="zh-TW" sz="3600" b="1" dirty="0">
                <a:solidFill>
                  <a:srgbClr val="002060"/>
                </a:solidFill>
                <a:latin typeface="標楷體" panose="03000509000000000000" pitchFamily="65" charset="-120"/>
                <a:ea typeface="標楷體" panose="03000509000000000000" pitchFamily="65" charset="-120"/>
              </a:rPr>
              <a:t>(</a:t>
            </a:r>
            <a:r>
              <a:rPr lang="zh-TW" altLang="en-US" sz="3600" b="1" dirty="0">
                <a:solidFill>
                  <a:srgbClr val="002060"/>
                </a:solidFill>
                <a:latin typeface="標楷體" panose="03000509000000000000" pitchFamily="65" charset="-120"/>
                <a:ea typeface="標楷體" panose="03000509000000000000" pitchFamily="65" charset="-120"/>
              </a:rPr>
              <a:t>犯案時間路線還原重建</a:t>
            </a:r>
            <a:r>
              <a:rPr lang="en-US" altLang="zh-TW" sz="3600" b="1" dirty="0">
                <a:solidFill>
                  <a:srgbClr val="002060"/>
                </a:solidFill>
                <a:latin typeface="標楷體" panose="03000509000000000000" pitchFamily="65" charset="-120"/>
                <a:ea typeface="標楷體" panose="03000509000000000000" pitchFamily="65" charset="-120"/>
              </a:rPr>
              <a:t>)</a:t>
            </a:r>
            <a:br>
              <a:rPr lang="en-US" altLang="zh-TW" sz="3600" b="1" dirty="0">
                <a:solidFill>
                  <a:srgbClr val="002060"/>
                </a:solidFill>
                <a:latin typeface="標楷體" panose="03000509000000000000" pitchFamily="65" charset="-120"/>
                <a:ea typeface="標楷體" panose="03000509000000000000" pitchFamily="65" charset="-120"/>
              </a:rPr>
            </a:br>
            <a:endParaRPr lang="zh-TW" altLang="en-US" sz="3600" b="1" dirty="0">
              <a:solidFill>
                <a:srgbClr val="002060"/>
              </a:solidFill>
            </a:endParaRPr>
          </a:p>
        </p:txBody>
      </p:sp>
      <p:pic>
        <p:nvPicPr>
          <p:cNvPr id="6" name="內容版面配置區 5"/>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494843" y="1801495"/>
            <a:ext cx="7153102" cy="4023360"/>
          </a:xfrm>
        </p:spPr>
      </p:pic>
    </p:spTree>
    <p:extLst>
      <p:ext uri="{BB962C8B-B14F-4D97-AF65-F5344CB8AC3E}">
        <p14:creationId xmlns:p14="http://schemas.microsoft.com/office/powerpoint/2010/main" val="1180836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r>
              <a:rPr lang="zh-TW" altLang="en-US" sz="4400" b="1" dirty="0" smtClean="0">
                <a:solidFill>
                  <a:srgbClr val="FF0000"/>
                </a:solidFill>
                <a:latin typeface="標楷體" panose="03000509000000000000" pitchFamily="65" charset="-120"/>
                <a:ea typeface="標楷體" panose="03000509000000000000" pitchFamily="65" charset="-120"/>
              </a:rPr>
              <a:t>地圖時間軸分析</a:t>
            </a:r>
            <a:endParaRPr lang="zh-TW" altLang="en-US" sz="4400" dirty="0">
              <a:solidFill>
                <a:srgbClr val="FF0000"/>
              </a:solidFill>
            </a:endParaRPr>
          </a:p>
        </p:txBody>
      </p:sp>
      <p:pic>
        <p:nvPicPr>
          <p:cNvPr id="4" name="內容版面配置區 3"/>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78674" y="1527175"/>
            <a:ext cx="11617235" cy="4917168"/>
          </a:xfrm>
        </p:spPr>
      </p:pic>
    </p:spTree>
    <p:extLst>
      <p:ext uri="{BB962C8B-B14F-4D97-AF65-F5344CB8AC3E}">
        <p14:creationId xmlns:p14="http://schemas.microsoft.com/office/powerpoint/2010/main" val="25401840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02336" y="228600"/>
            <a:ext cx="11379200" cy="1347651"/>
          </a:xfrm>
        </p:spPr>
        <p:txBody>
          <a:bodyPr>
            <a:noAutofit/>
          </a:bodyPr>
          <a:lstStyle/>
          <a:p>
            <a:r>
              <a:rPr lang="en-US" altLang="zh-TW" sz="4000" b="1" dirty="0" smtClean="0">
                <a:solidFill>
                  <a:srgbClr val="002060"/>
                </a:solidFill>
                <a:latin typeface="標楷體" panose="03000509000000000000" pitchFamily="65" charset="-120"/>
                <a:ea typeface="標楷體" panose="03000509000000000000" pitchFamily="65" charset="-120"/>
              </a:rPr>
              <a:t>(</a:t>
            </a:r>
            <a:r>
              <a:rPr lang="zh-TW" altLang="en-US" sz="4000" b="1" dirty="0" smtClean="0">
                <a:solidFill>
                  <a:srgbClr val="002060"/>
                </a:solidFill>
                <a:latin typeface="標楷體" panose="03000509000000000000" pitchFamily="65" charset="-120"/>
                <a:ea typeface="標楷體" panose="03000509000000000000" pitchFamily="65" charset="-120"/>
              </a:rPr>
              <a:t>五</a:t>
            </a:r>
            <a:r>
              <a:rPr lang="en-US" altLang="zh-TW" sz="4000" b="1" dirty="0" smtClean="0">
                <a:solidFill>
                  <a:srgbClr val="002060"/>
                </a:solidFill>
                <a:latin typeface="標楷體" panose="03000509000000000000" pitchFamily="65" charset="-120"/>
                <a:ea typeface="標楷體" panose="03000509000000000000" pitchFamily="65" charset="-120"/>
              </a:rPr>
              <a:t>)</a:t>
            </a:r>
            <a:r>
              <a:rPr lang="zh-TW" altLang="en-US" sz="4000" b="1" dirty="0">
                <a:solidFill>
                  <a:srgbClr val="002060"/>
                </a:solidFill>
                <a:latin typeface="標楷體" panose="03000509000000000000" pitchFamily="65" charset="-120"/>
                <a:ea typeface="標楷體" panose="03000509000000000000" pitchFamily="65" charset="-120"/>
              </a:rPr>
              <a:t>做案、逃亡交通工具車行記錄定位監控通知及</a:t>
            </a:r>
            <a:r>
              <a:rPr lang="en-US" altLang="zh-TW" sz="4000" b="1" dirty="0">
                <a:solidFill>
                  <a:srgbClr val="002060"/>
                </a:solidFill>
                <a:latin typeface="標楷體" panose="03000509000000000000" pitchFamily="65" charset="-120"/>
                <a:ea typeface="標楷體" panose="03000509000000000000" pitchFamily="65" charset="-120"/>
              </a:rPr>
              <a:t>GPS</a:t>
            </a:r>
            <a:r>
              <a:rPr lang="zh-TW" altLang="en-US" sz="4000" b="1" dirty="0">
                <a:solidFill>
                  <a:srgbClr val="002060"/>
                </a:solidFill>
                <a:latin typeface="標楷體" panose="03000509000000000000" pitchFamily="65" charset="-120"/>
                <a:ea typeface="標楷體" panose="03000509000000000000" pitchFamily="65" charset="-120"/>
              </a:rPr>
              <a:t>追蹤，個人手機警政</a:t>
            </a:r>
            <a:r>
              <a:rPr lang="en-US" altLang="zh-TW" sz="4000" b="1" dirty="0">
                <a:solidFill>
                  <a:srgbClr val="002060"/>
                </a:solidFill>
                <a:latin typeface="標楷體" panose="03000509000000000000" pitchFamily="65" charset="-120"/>
                <a:ea typeface="標楷體" panose="03000509000000000000" pitchFamily="65" charset="-120"/>
              </a:rPr>
              <a:t>APP</a:t>
            </a:r>
            <a:r>
              <a:rPr lang="zh-TW" altLang="en-US" sz="4000" b="1" dirty="0">
                <a:solidFill>
                  <a:srgbClr val="002060"/>
                </a:solidFill>
                <a:latin typeface="標楷體" panose="03000509000000000000" pitchFamily="65" charset="-120"/>
                <a:ea typeface="標楷體" panose="03000509000000000000" pitchFamily="65" charset="-120"/>
              </a:rPr>
              <a:t>網頁。</a:t>
            </a:r>
            <a:r>
              <a:rPr lang="en-US" altLang="zh-TW" sz="4000" dirty="0">
                <a:solidFill>
                  <a:srgbClr val="002060"/>
                </a:solidFill>
                <a:latin typeface="標楷體" panose="03000509000000000000" pitchFamily="65" charset="-120"/>
                <a:ea typeface="標楷體" panose="03000509000000000000" pitchFamily="65" charset="-120"/>
              </a:rPr>
              <a:t/>
            </a:r>
            <a:br>
              <a:rPr lang="en-US" altLang="zh-TW" sz="4000" dirty="0">
                <a:solidFill>
                  <a:srgbClr val="002060"/>
                </a:solidFill>
                <a:latin typeface="標楷體" panose="03000509000000000000" pitchFamily="65" charset="-120"/>
                <a:ea typeface="標楷體" panose="03000509000000000000" pitchFamily="65" charset="-120"/>
              </a:rPr>
            </a:br>
            <a:endParaRPr lang="zh-TW" altLang="en-US" sz="4000" dirty="0">
              <a:solidFill>
                <a:srgbClr val="002060"/>
              </a:solidFill>
            </a:endParaRPr>
          </a:p>
        </p:txBody>
      </p:sp>
      <p:pic>
        <p:nvPicPr>
          <p:cNvPr id="4" name="內容版面配置區 3"/>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4049486" y="1436914"/>
            <a:ext cx="3282043" cy="5138057"/>
          </a:xfrm>
        </p:spPr>
      </p:pic>
    </p:spTree>
    <p:extLst>
      <p:ext uri="{BB962C8B-B14F-4D97-AF65-F5344CB8AC3E}">
        <p14:creationId xmlns:p14="http://schemas.microsoft.com/office/powerpoint/2010/main" val="3561883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犯罪情資分析系統</a:t>
            </a:r>
            <a:endParaRPr lang="zh-TW" altLang="en-US"/>
          </a:p>
        </p:txBody>
      </p:sp>
      <p:sp>
        <p:nvSpPr>
          <p:cNvPr id="3" name="內容版面配置區 2"/>
          <p:cNvSpPr>
            <a:spLocks noGrp="1"/>
          </p:cNvSpPr>
          <p:nvPr>
            <p:ph sz="quarter" idx="1"/>
          </p:nvPr>
        </p:nvSpPr>
        <p:spPr>
          <a:xfrm>
            <a:off x="1665079" y="2514600"/>
            <a:ext cx="11338560" cy="4572000"/>
          </a:xfrm>
        </p:spPr>
        <p:txBody>
          <a:bodyPr/>
          <a:lstStyle/>
          <a:p>
            <a:endParaRPr lang="zh-TW" altLang="en-US" dirty="0"/>
          </a:p>
        </p:txBody>
      </p:sp>
      <p:sp>
        <p:nvSpPr>
          <p:cNvPr id="4" name="Rectangle 2"/>
          <p:cNvSpPr>
            <a:spLocks noChangeArrowheads="1"/>
          </p:cNvSpPr>
          <p:nvPr/>
        </p:nvSpPr>
        <p:spPr bwMode="auto">
          <a:xfrm>
            <a:off x="1262743" y="98755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pic>
        <p:nvPicPr>
          <p:cNvPr id="1025" name="圖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233" y="1444752"/>
            <a:ext cx="11791405" cy="519493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1262743" y="627392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Tree>
    <p:extLst>
      <p:ext uri="{BB962C8B-B14F-4D97-AF65-F5344CB8AC3E}">
        <p14:creationId xmlns:p14="http://schemas.microsoft.com/office/powerpoint/2010/main" val="33690012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02336" y="228599"/>
            <a:ext cx="11379200" cy="1518557"/>
          </a:xfrm>
        </p:spPr>
        <p:txBody>
          <a:bodyPr>
            <a:normAutofit fontScale="90000"/>
          </a:bodyPr>
          <a:lstStyle/>
          <a:p>
            <a:r>
              <a:rPr lang="en-US" altLang="zh-TW" sz="4000" dirty="0" smtClean="0">
                <a:solidFill>
                  <a:srgbClr val="002060"/>
                </a:solidFill>
                <a:latin typeface="標楷體" panose="03000509000000000000" pitchFamily="65" charset="-120"/>
                <a:ea typeface="標楷體" panose="03000509000000000000" pitchFamily="65" charset="-120"/>
              </a:rPr>
              <a:t>(</a:t>
            </a:r>
            <a:r>
              <a:rPr lang="zh-TW" altLang="en-US" sz="4000" dirty="0" smtClean="0">
                <a:solidFill>
                  <a:srgbClr val="002060"/>
                </a:solidFill>
                <a:latin typeface="標楷體" panose="03000509000000000000" pitchFamily="65" charset="-120"/>
                <a:ea typeface="標楷體" panose="03000509000000000000" pitchFamily="65" charset="-120"/>
              </a:rPr>
              <a:t>六</a:t>
            </a:r>
            <a:r>
              <a:rPr lang="en-US" altLang="zh-TW" sz="4000" dirty="0" smtClean="0">
                <a:solidFill>
                  <a:srgbClr val="002060"/>
                </a:solidFill>
                <a:latin typeface="標楷體" panose="03000509000000000000" pitchFamily="65" charset="-120"/>
                <a:ea typeface="標楷體" panose="03000509000000000000" pitchFamily="65" charset="-120"/>
              </a:rPr>
              <a:t>)</a:t>
            </a:r>
            <a:r>
              <a:rPr lang="zh-TW" altLang="en-US" sz="4000" dirty="0" smtClean="0">
                <a:solidFill>
                  <a:srgbClr val="002060"/>
                </a:solidFill>
                <a:latin typeface="標楷體" panose="03000509000000000000" pitchFamily="65" charset="-120"/>
                <a:ea typeface="標楷體" panose="03000509000000000000" pitchFamily="65" charset="-120"/>
              </a:rPr>
              <a:t>商借民間</a:t>
            </a:r>
            <a:r>
              <a:rPr lang="zh-TW" altLang="en-US" sz="4000" dirty="0">
                <a:solidFill>
                  <a:srgbClr val="002060"/>
                </a:solidFill>
                <a:latin typeface="標楷體" panose="03000509000000000000" pitchFamily="65" charset="-120"/>
                <a:ea typeface="標楷體" panose="03000509000000000000" pitchFamily="65" charset="-120"/>
              </a:rPr>
              <a:t>開發</a:t>
            </a:r>
            <a:r>
              <a:rPr lang="en-US" altLang="zh-TW" sz="4000" dirty="0">
                <a:solidFill>
                  <a:srgbClr val="002060"/>
                </a:solidFill>
                <a:latin typeface="標楷體" panose="03000509000000000000" pitchFamily="65" charset="-120"/>
                <a:ea typeface="標楷體" panose="03000509000000000000" pitchFamily="65" charset="-120"/>
              </a:rPr>
              <a:t>4K</a:t>
            </a:r>
            <a:r>
              <a:rPr lang="zh-TW" altLang="en-US" sz="4000" dirty="0">
                <a:solidFill>
                  <a:srgbClr val="002060"/>
                </a:solidFill>
                <a:latin typeface="標楷體" panose="03000509000000000000" pitchFamily="65" charset="-120"/>
                <a:ea typeface="標楷體" panose="03000509000000000000" pitchFamily="65" charset="-120"/>
              </a:rPr>
              <a:t>影像多軸飛行器山區搜尋嫌犯落腳藏匿處。</a:t>
            </a:r>
            <a:r>
              <a:rPr lang="en-US" altLang="zh-TW" dirty="0">
                <a:latin typeface="標楷體" panose="03000509000000000000" pitchFamily="65" charset="-120"/>
                <a:ea typeface="標楷體" panose="03000509000000000000" pitchFamily="65" charset="-120"/>
              </a:rPr>
              <a:t/>
            </a:r>
            <a:br>
              <a:rPr lang="en-US" altLang="zh-TW" dirty="0">
                <a:latin typeface="標楷體" panose="03000509000000000000" pitchFamily="65" charset="-120"/>
                <a:ea typeface="標楷體" panose="03000509000000000000" pitchFamily="65" charset="-120"/>
              </a:rPr>
            </a:br>
            <a:endParaRPr lang="zh-TW" altLang="en-US" dirty="0"/>
          </a:p>
        </p:txBody>
      </p:sp>
      <p:pic>
        <p:nvPicPr>
          <p:cNvPr id="6" name="內容版面配置區 5"/>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402336" y="1236617"/>
            <a:ext cx="11537115" cy="5521234"/>
          </a:xfrm>
        </p:spPr>
      </p:pic>
    </p:spTree>
    <p:extLst>
      <p:ext uri="{BB962C8B-B14F-4D97-AF65-F5344CB8AC3E}">
        <p14:creationId xmlns:p14="http://schemas.microsoft.com/office/powerpoint/2010/main" val="1140118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z="3600" b="1" dirty="0" smtClean="0">
                <a:solidFill>
                  <a:srgbClr val="FF0000"/>
                </a:solidFill>
                <a:latin typeface="標楷體" panose="03000509000000000000" pitchFamily="65" charset="-120"/>
                <a:ea typeface="標楷體" panose="03000509000000000000" pitchFamily="65" charset="-120"/>
              </a:rPr>
              <a:t>嫌犯落腳藏匿處</a:t>
            </a:r>
            <a:endParaRPr lang="zh-TW" altLang="en-US" b="1" dirty="0">
              <a:solidFill>
                <a:srgbClr val="FF0000"/>
              </a:solidFill>
            </a:endParaRPr>
          </a:p>
        </p:txBody>
      </p:sp>
      <p:pic>
        <p:nvPicPr>
          <p:cNvPr id="6" name="內容版面配置區 5"/>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191879" y="1297577"/>
            <a:ext cx="11800113" cy="5016137"/>
          </a:xfrm>
        </p:spPr>
      </p:pic>
    </p:spTree>
    <p:extLst>
      <p:ext uri="{BB962C8B-B14F-4D97-AF65-F5344CB8AC3E}">
        <p14:creationId xmlns:p14="http://schemas.microsoft.com/office/powerpoint/2010/main" val="10845769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4000" b="1" dirty="0" smtClean="0">
                <a:solidFill>
                  <a:srgbClr val="FF0000"/>
                </a:solidFill>
                <a:latin typeface="標楷體" panose="03000509000000000000" pitchFamily="65" charset="-120"/>
                <a:ea typeface="標楷體" panose="03000509000000000000" pitchFamily="65" charset="-120"/>
              </a:rPr>
              <a:t>4K</a:t>
            </a:r>
            <a:r>
              <a:rPr lang="zh-TW" altLang="en-US" sz="4000" b="1" dirty="0" smtClean="0">
                <a:solidFill>
                  <a:srgbClr val="FF0000"/>
                </a:solidFill>
                <a:latin typeface="標楷體" panose="03000509000000000000" pitchFamily="65" charset="-120"/>
                <a:ea typeface="標楷體" panose="03000509000000000000" pitchFamily="65" charset="-120"/>
              </a:rPr>
              <a:t>影像多軸飛行器</a:t>
            </a:r>
            <a:endParaRPr lang="zh-TW" altLang="en-US" sz="4000" b="1" dirty="0">
              <a:solidFill>
                <a:srgbClr val="FF0000"/>
              </a:solidFill>
            </a:endParaRPr>
          </a:p>
        </p:txBody>
      </p:sp>
      <p:pic>
        <p:nvPicPr>
          <p:cNvPr id="4" name="內容版面配置區 3" descr="S__72982531.jpg"/>
          <p:cNvPicPr>
            <a:picLocks noGrp="1" noChangeAspect="1"/>
          </p:cNvPicPr>
          <p:nvPr>
            <p:ph sz="quarter" idx="1"/>
          </p:nvPr>
        </p:nvPicPr>
        <p:blipFill>
          <a:blip r:embed="rId2" cstate="print"/>
          <a:stretch>
            <a:fillRect/>
          </a:stretch>
        </p:blipFill>
        <p:spPr>
          <a:xfrm>
            <a:off x="1375956" y="1219200"/>
            <a:ext cx="10110650" cy="5199017"/>
          </a:xfrm>
        </p:spPr>
      </p:pic>
    </p:spTree>
    <p:extLst>
      <p:ext uri="{BB962C8B-B14F-4D97-AF65-F5344CB8AC3E}">
        <p14:creationId xmlns:p14="http://schemas.microsoft.com/office/powerpoint/2010/main" val="4241738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97280" y="310244"/>
            <a:ext cx="10058400" cy="1502227"/>
          </a:xfrm>
        </p:spPr>
        <p:txBody>
          <a:bodyPr>
            <a:normAutofit fontScale="90000"/>
          </a:bodyPr>
          <a:lstStyle/>
          <a:p>
            <a:r>
              <a:rPr lang="en-US" altLang="zh-TW" sz="2700" dirty="0" smtClean="0">
                <a:latin typeface="標楷體" panose="03000509000000000000" pitchFamily="65" charset="-120"/>
                <a:ea typeface="標楷體" panose="03000509000000000000" pitchFamily="65" charset="-120"/>
              </a:rPr>
              <a:t/>
            </a:r>
            <a:br>
              <a:rPr lang="en-US" altLang="zh-TW" sz="2700" dirty="0" smtClean="0">
                <a:latin typeface="標楷體" panose="03000509000000000000" pitchFamily="65" charset="-120"/>
                <a:ea typeface="標楷體" panose="03000509000000000000" pitchFamily="65" charset="-120"/>
              </a:rPr>
            </a:br>
            <a:r>
              <a:rPr lang="en-US" altLang="zh-TW" sz="2700" dirty="0">
                <a:latin typeface="標楷體" panose="03000509000000000000" pitchFamily="65" charset="-120"/>
                <a:ea typeface="標楷體" panose="03000509000000000000" pitchFamily="65" charset="-120"/>
              </a:rPr>
              <a:t/>
            </a:r>
            <a:br>
              <a:rPr lang="en-US" altLang="zh-TW" sz="2700" dirty="0">
                <a:latin typeface="標楷體" panose="03000509000000000000" pitchFamily="65" charset="-120"/>
                <a:ea typeface="標楷體" panose="03000509000000000000" pitchFamily="65" charset="-120"/>
              </a:rPr>
            </a:br>
            <a:r>
              <a:rPr lang="en-US" altLang="zh-TW" sz="2700" b="1" dirty="0" smtClean="0">
                <a:solidFill>
                  <a:srgbClr val="002060"/>
                </a:solidFill>
                <a:latin typeface="標楷體" panose="03000509000000000000" pitchFamily="65" charset="-120"/>
                <a:ea typeface="標楷體" panose="03000509000000000000" pitchFamily="65" charset="-120"/>
              </a:rPr>
              <a:t>(</a:t>
            </a:r>
            <a:r>
              <a:rPr lang="zh-TW" altLang="en-US" sz="2700" b="1" dirty="0" smtClean="0">
                <a:solidFill>
                  <a:srgbClr val="002060"/>
                </a:solidFill>
                <a:latin typeface="標楷體" panose="03000509000000000000" pitchFamily="65" charset="-120"/>
                <a:ea typeface="標楷體" panose="03000509000000000000" pitchFamily="65" charset="-120"/>
              </a:rPr>
              <a:t>七</a:t>
            </a:r>
            <a:r>
              <a:rPr lang="en-US" altLang="zh-TW" sz="2700" b="1" dirty="0" smtClean="0">
                <a:solidFill>
                  <a:srgbClr val="002060"/>
                </a:solidFill>
                <a:latin typeface="標楷體" panose="03000509000000000000" pitchFamily="65" charset="-120"/>
                <a:ea typeface="標楷體" panose="03000509000000000000" pitchFamily="65" charset="-120"/>
              </a:rPr>
              <a:t>)</a:t>
            </a:r>
            <a:r>
              <a:rPr lang="zh-TW" altLang="en-US" sz="2700" b="1" dirty="0">
                <a:solidFill>
                  <a:srgbClr val="002060"/>
                </a:solidFill>
                <a:latin typeface="標楷體" panose="03000509000000000000" pitchFamily="65" charset="-120"/>
                <a:ea typeface="標楷體" panose="03000509000000000000" pitchFamily="65" charset="-120"/>
              </a:rPr>
              <a:t>犯嫌犯罪行為心理剖析、證人測謊分析、死因及毒物、微物</a:t>
            </a:r>
            <a:r>
              <a:rPr lang="en-US" altLang="zh-TW" sz="2700" b="1" dirty="0">
                <a:solidFill>
                  <a:srgbClr val="002060"/>
                </a:solidFill>
                <a:latin typeface="標楷體" panose="03000509000000000000" pitchFamily="65" charset="-120"/>
                <a:ea typeface="標楷體" panose="03000509000000000000" pitchFamily="65" charset="-120"/>
              </a:rPr>
              <a:t>(</a:t>
            </a:r>
            <a:r>
              <a:rPr lang="zh-TW" altLang="en-US" sz="2700" b="1" dirty="0">
                <a:solidFill>
                  <a:srgbClr val="002060"/>
                </a:solidFill>
                <a:latin typeface="標楷體" panose="03000509000000000000" pitchFamily="65" charset="-120"/>
                <a:ea typeface="標楷體" panose="03000509000000000000" pitchFamily="65" charset="-120"/>
              </a:rPr>
              <a:t>毛髮、體液、車內鐵桶</a:t>
            </a:r>
            <a:r>
              <a:rPr lang="zh-TW" altLang="en-US" sz="2700" b="1" dirty="0" smtClean="0">
                <a:solidFill>
                  <a:srgbClr val="002060"/>
                </a:solidFill>
                <a:latin typeface="標楷體" panose="03000509000000000000" pitchFamily="65" charset="-120"/>
                <a:ea typeface="標楷體" panose="03000509000000000000" pitchFamily="65" charset="-120"/>
              </a:rPr>
              <a:t>漆痕</a:t>
            </a:r>
            <a:r>
              <a:rPr lang="en-US" altLang="zh-TW" sz="2700" b="1" dirty="0">
                <a:solidFill>
                  <a:srgbClr val="002060"/>
                </a:solidFill>
                <a:latin typeface="標楷體" panose="03000509000000000000" pitchFamily="65" charset="-120"/>
                <a:ea typeface="標楷體" panose="03000509000000000000" pitchFamily="65" charset="-120"/>
              </a:rPr>
              <a:t>)</a:t>
            </a:r>
            <a:r>
              <a:rPr lang="zh-TW" altLang="en-US" sz="2700" b="1" dirty="0">
                <a:solidFill>
                  <a:srgbClr val="002060"/>
                </a:solidFill>
                <a:latin typeface="標楷體" panose="03000509000000000000" pitchFamily="65" charset="-120"/>
                <a:ea typeface="標楷體" panose="03000509000000000000" pitchFamily="65" charset="-120"/>
              </a:rPr>
              <a:t>及文書分析鑑識</a:t>
            </a:r>
            <a:r>
              <a:rPr lang="zh-TW" altLang="en-US" sz="2700" b="1" dirty="0" smtClean="0">
                <a:solidFill>
                  <a:srgbClr val="002060"/>
                </a:solidFill>
                <a:latin typeface="標楷體" panose="03000509000000000000" pitchFamily="65" charset="-120"/>
                <a:ea typeface="標楷體" panose="03000509000000000000" pitchFamily="65" charset="-120"/>
              </a:rPr>
              <a:t>。</a:t>
            </a:r>
            <a:r>
              <a:rPr lang="en-US" altLang="zh-TW" sz="2700" b="1" dirty="0" smtClean="0">
                <a:solidFill>
                  <a:srgbClr val="002060"/>
                </a:solidFill>
                <a:latin typeface="標楷體" panose="03000509000000000000" pitchFamily="65" charset="-120"/>
                <a:ea typeface="標楷體" panose="03000509000000000000" pitchFamily="65" charset="-120"/>
              </a:rPr>
              <a:t/>
            </a:r>
            <a:br>
              <a:rPr lang="en-US" altLang="zh-TW" sz="2700" b="1" dirty="0" smtClean="0">
                <a:solidFill>
                  <a:srgbClr val="002060"/>
                </a:solidFill>
                <a:latin typeface="標楷體" panose="03000509000000000000" pitchFamily="65" charset="-120"/>
                <a:ea typeface="標楷體" panose="03000509000000000000" pitchFamily="65" charset="-120"/>
              </a:rPr>
            </a:br>
            <a:r>
              <a:rPr lang="en-US" altLang="zh-TW" sz="2700" b="1" dirty="0" smtClean="0">
                <a:solidFill>
                  <a:srgbClr val="002060"/>
                </a:solidFill>
                <a:latin typeface="標楷體" panose="03000509000000000000" pitchFamily="65" charset="-120"/>
                <a:ea typeface="標楷體" panose="03000509000000000000" pitchFamily="65" charset="-120"/>
              </a:rPr>
              <a:t>(</a:t>
            </a:r>
            <a:r>
              <a:rPr lang="zh-TW" altLang="en-US" sz="2700" b="1" dirty="0">
                <a:solidFill>
                  <a:srgbClr val="002060"/>
                </a:solidFill>
                <a:latin typeface="標楷體" panose="03000509000000000000" pitchFamily="65" charset="-120"/>
                <a:ea typeface="標楷體" panose="03000509000000000000" pitchFamily="65" charset="-120"/>
              </a:rPr>
              <a:t>本案鑑識工作除槍彈鑑識股未參與其餘單位全加入</a:t>
            </a:r>
            <a:r>
              <a:rPr lang="en-US" altLang="zh-TW" sz="2700" b="1" dirty="0">
                <a:solidFill>
                  <a:srgbClr val="002060"/>
                </a:solidFill>
                <a:latin typeface="標楷體" panose="03000509000000000000" pitchFamily="65" charset="-120"/>
                <a:ea typeface="標楷體" panose="03000509000000000000" pitchFamily="65" charset="-120"/>
              </a:rPr>
              <a:t>)</a:t>
            </a:r>
            <a:r>
              <a:rPr lang="en-US" altLang="zh-TW" i="1" dirty="0">
                <a:latin typeface="標楷體" panose="03000509000000000000" pitchFamily="65" charset="-120"/>
                <a:ea typeface="標楷體" panose="03000509000000000000" pitchFamily="65" charset="-120"/>
              </a:rPr>
              <a:t/>
            </a:r>
            <a:br>
              <a:rPr lang="en-US" altLang="zh-TW" i="1" dirty="0">
                <a:latin typeface="標楷體" panose="03000509000000000000" pitchFamily="65" charset="-120"/>
                <a:ea typeface="標楷體" panose="03000509000000000000" pitchFamily="65" charset="-120"/>
              </a:rPr>
            </a:br>
            <a:endParaRPr lang="zh-TW" altLang="en-US" dirty="0"/>
          </a:p>
        </p:txBody>
      </p:sp>
      <p:pic>
        <p:nvPicPr>
          <p:cNvPr id="10" name="內容版面配置區 9"/>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4061338" y="1454331"/>
            <a:ext cx="4020111" cy="5068389"/>
          </a:xfrm>
        </p:spPr>
      </p:pic>
    </p:spTree>
    <p:extLst>
      <p:ext uri="{BB962C8B-B14F-4D97-AF65-F5344CB8AC3E}">
        <p14:creationId xmlns:p14="http://schemas.microsoft.com/office/powerpoint/2010/main" val="4047993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pic>
        <p:nvPicPr>
          <p:cNvPr id="4" name="內容版面配置區 3"/>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033092" y="1393372"/>
            <a:ext cx="6076604" cy="5068388"/>
          </a:xfrm>
        </p:spPr>
      </p:pic>
    </p:spTree>
    <p:extLst>
      <p:ext uri="{BB962C8B-B14F-4D97-AF65-F5344CB8AC3E}">
        <p14:creationId xmlns:p14="http://schemas.microsoft.com/office/powerpoint/2010/main" val="389273267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內容版面配置區 3"/>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328062" y="1471749"/>
            <a:ext cx="5486664" cy="4946468"/>
          </a:xfrm>
        </p:spPr>
      </p:pic>
    </p:spTree>
    <p:extLst>
      <p:ext uri="{BB962C8B-B14F-4D97-AF65-F5344CB8AC3E}">
        <p14:creationId xmlns:p14="http://schemas.microsoft.com/office/powerpoint/2010/main" val="22867202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標題 1"/>
          <p:cNvSpPr>
            <a:spLocks noGrp="1"/>
          </p:cNvSpPr>
          <p:nvPr>
            <p:ph type="subTitle" idx="1"/>
          </p:nvPr>
        </p:nvSpPr>
        <p:spPr>
          <a:xfrm>
            <a:off x="996043" y="2819399"/>
            <a:ext cx="10450286" cy="3026229"/>
          </a:xfrm>
        </p:spPr>
        <p:txBody>
          <a:bodyPr>
            <a:normAutofit fontScale="25000" lnSpcReduction="20000"/>
          </a:bodyPr>
          <a:lstStyle/>
          <a:p>
            <a:pPr algn="l"/>
            <a:r>
              <a:rPr lang="zh-TW" altLang="zh-TW" sz="11200" dirty="0" smtClean="0">
                <a:latin typeface="標楷體" pitchFamily="65" charset="-120"/>
                <a:ea typeface="標楷體" pitchFamily="65" charset="-120"/>
              </a:rPr>
              <a:t>本案</a:t>
            </a:r>
            <a:r>
              <a:rPr lang="zh-TW" altLang="en-US" sz="11200" dirty="0" smtClean="0">
                <a:latin typeface="標楷體" pitchFamily="65" charset="-120"/>
                <a:ea typeface="標楷體" pitchFamily="65" charset="-120"/>
              </a:rPr>
              <a:t>起</a:t>
            </a:r>
            <a:r>
              <a:rPr lang="zh-TW" altLang="zh-TW" sz="11200" dirty="0" smtClean="0">
                <a:latin typeface="標楷體" pitchFamily="65" charset="-120"/>
                <a:ea typeface="標楷體" pitchFamily="65" charset="-120"/>
              </a:rPr>
              <a:t>因賴姓</a:t>
            </a:r>
            <a:r>
              <a:rPr lang="zh-TW" altLang="en-US" sz="11200" dirty="0" smtClean="0">
                <a:latin typeface="標楷體" pitchFamily="65" charset="-120"/>
                <a:ea typeface="標楷體" pitchFamily="65" charset="-120"/>
              </a:rPr>
              <a:t>老翁</a:t>
            </a:r>
            <a:r>
              <a:rPr lang="zh-TW" altLang="zh-TW" sz="11200" dirty="0" smtClean="0">
                <a:latin typeface="標楷體" pitchFamily="65" charset="-120"/>
                <a:ea typeface="標楷體" pitchFamily="65" charset="-120"/>
              </a:rPr>
              <a:t>係為他轄失蹤，家屬於失蹤地所轄地分局報案被拒後，家屬因死者戶籍屬本轄逕轉向本分局報案，</a:t>
            </a:r>
            <a:r>
              <a:rPr lang="zh-TW" altLang="en-US" sz="11200" dirty="0" smtClean="0">
                <a:latin typeface="標楷體" pitchFamily="65" charset="-120"/>
                <a:ea typeface="標楷體" pitchFamily="65" charset="-120"/>
              </a:rPr>
              <a:t>始</a:t>
            </a:r>
            <a:r>
              <a:rPr lang="zh-TW" altLang="zh-TW" sz="11200" dirty="0" smtClean="0">
                <a:latin typeface="標楷體" pitchFamily="65" charset="-120"/>
                <a:ea typeface="標楷體" pitchFamily="65" charset="-120"/>
              </a:rPr>
              <a:t>由派出所受理報案，以普通失蹤人口案受理建檔，受理員警在各項勤務繁重下，能不以案小而不為，仍能積極態度追求案件真相偵辦本案。由小案大辦抽絲剝繭戮力從蛛絲般線索渺渺事證中尋找失蹤者蹤跡，承辦團隊在高敏感度下拼湊事證發現本案並非單純失蹤案，於案件輪廓跡證浮明之際，將失蹤案件轉成刑案方向偵辦追求案件真相以求水落石出。本案為派出所與偵察隊及警局刑大各專業組、隊通力合作，不分彼此在協調分工明確下，共組偵辦專案小組圓滿成功案例。</a:t>
            </a:r>
          </a:p>
          <a:p>
            <a:endParaRPr lang="zh-TW" altLang="en-US" sz="5200" dirty="0">
              <a:latin typeface="標楷體" pitchFamily="65" charset="-120"/>
              <a:ea typeface="標楷體" pitchFamily="65" charset="-120"/>
            </a:endParaRPr>
          </a:p>
        </p:txBody>
      </p:sp>
      <p:sp>
        <p:nvSpPr>
          <p:cNvPr id="3" name="標題 2"/>
          <p:cNvSpPr>
            <a:spLocks noGrp="1"/>
          </p:cNvSpPr>
          <p:nvPr>
            <p:ph type="ctrTitle"/>
          </p:nvPr>
        </p:nvSpPr>
        <p:spPr/>
        <p:txBody>
          <a:bodyPr/>
          <a:lstStyle/>
          <a:p>
            <a:r>
              <a:rPr lang="zh-TW" altLang="en-US" sz="4400" b="1" dirty="0" smtClean="0">
                <a:latin typeface="標楷體" pitchFamily="65" charset="-120"/>
                <a:ea typeface="標楷體" pitchFamily="65" charset="-120"/>
              </a:rPr>
              <a:t>壹、偵辦緣由：</a:t>
            </a:r>
            <a:endParaRPr lang="zh-TW"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4" name="內容版面配置區 3"/>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1515291" y="1367246"/>
            <a:ext cx="9091749" cy="5042263"/>
          </a:xfrm>
        </p:spPr>
      </p:pic>
    </p:spTree>
    <p:extLst>
      <p:ext uri="{BB962C8B-B14F-4D97-AF65-F5344CB8AC3E}">
        <p14:creationId xmlns:p14="http://schemas.microsoft.com/office/powerpoint/2010/main" val="37075885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pic>
        <p:nvPicPr>
          <p:cNvPr id="4" name="內容版面配置區 3"/>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783771" y="1341120"/>
            <a:ext cx="10659291" cy="4971415"/>
          </a:xfrm>
        </p:spPr>
      </p:pic>
    </p:spTree>
    <p:extLst>
      <p:ext uri="{BB962C8B-B14F-4D97-AF65-F5344CB8AC3E}">
        <p14:creationId xmlns:p14="http://schemas.microsoft.com/office/powerpoint/2010/main" val="1494482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53350" y="228600"/>
            <a:ext cx="11379200" cy="758952"/>
          </a:xfrm>
        </p:spPr>
        <p:txBody>
          <a:bodyPr>
            <a:noAutofit/>
          </a:bodyPr>
          <a:lstStyle/>
          <a:p>
            <a:r>
              <a:rPr lang="zh-TW" altLang="en-US" sz="5400" b="1" dirty="0">
                <a:solidFill>
                  <a:srgbClr val="002060"/>
                </a:solidFill>
                <a:latin typeface="標楷體" panose="03000509000000000000" pitchFamily="65" charset="-120"/>
                <a:ea typeface="標楷體" panose="03000509000000000000" pitchFamily="65" charset="-120"/>
              </a:rPr>
              <a:t>叁</a:t>
            </a:r>
            <a:r>
              <a:rPr lang="zh-TW" altLang="en-US" sz="5400" b="1" dirty="0" smtClean="0">
                <a:solidFill>
                  <a:srgbClr val="002060"/>
                </a:solidFill>
                <a:latin typeface="標楷體" panose="03000509000000000000" pitchFamily="65" charset="-120"/>
                <a:ea typeface="標楷體" panose="03000509000000000000" pitchFamily="65" charset="-120"/>
              </a:rPr>
              <a:t>、司法審理結果</a:t>
            </a:r>
            <a:endParaRPr lang="zh-TW" altLang="en-US" sz="5400" b="1" dirty="0">
              <a:solidFill>
                <a:srgbClr val="002060"/>
              </a:solidFill>
              <a:latin typeface="標楷體" panose="03000509000000000000" pitchFamily="65" charset="-120"/>
              <a:ea typeface="標楷體" panose="03000509000000000000" pitchFamily="65" charset="-120"/>
            </a:endParaRPr>
          </a:p>
        </p:txBody>
      </p:sp>
      <p:sp>
        <p:nvSpPr>
          <p:cNvPr id="3" name="內容版面配置區 2"/>
          <p:cNvSpPr>
            <a:spLocks noGrp="1"/>
          </p:cNvSpPr>
          <p:nvPr>
            <p:ph sz="quarter" idx="1"/>
          </p:nvPr>
        </p:nvSpPr>
        <p:spPr/>
        <p:txBody>
          <a:bodyPr>
            <a:normAutofit fontScale="25000" lnSpcReduction="20000"/>
          </a:bodyPr>
          <a:lstStyle/>
          <a:p>
            <a:r>
              <a:rPr lang="zh-TW" altLang="en-US" sz="14400" b="1" dirty="0" smtClean="0">
                <a:solidFill>
                  <a:schemeClr val="accent1"/>
                </a:solidFill>
                <a:latin typeface="標楷體" panose="03000509000000000000" pitchFamily="65" charset="-120"/>
                <a:ea typeface="標楷體" panose="03000509000000000000" pitchFamily="65" charset="-120"/>
              </a:rPr>
              <a:t>節錄：臺灣</a:t>
            </a:r>
            <a:r>
              <a:rPr lang="zh-TW" altLang="en-US" sz="14400" b="1" dirty="0">
                <a:solidFill>
                  <a:schemeClr val="accent1"/>
                </a:solidFill>
                <a:latin typeface="標楷體" panose="03000509000000000000" pitchFamily="65" charset="-120"/>
                <a:ea typeface="標楷體" panose="03000509000000000000" pitchFamily="65" charset="-120"/>
              </a:rPr>
              <a:t>臺中地方法院</a:t>
            </a:r>
            <a:r>
              <a:rPr lang="en-US" altLang="zh-TW" sz="14400" b="1" dirty="0">
                <a:solidFill>
                  <a:schemeClr val="accent1"/>
                </a:solidFill>
                <a:latin typeface="標楷體" panose="03000509000000000000" pitchFamily="65" charset="-120"/>
                <a:ea typeface="標楷體" panose="03000509000000000000" pitchFamily="65" charset="-120"/>
              </a:rPr>
              <a:t>104</a:t>
            </a:r>
            <a:r>
              <a:rPr lang="zh-TW" altLang="en-US" sz="14400" b="1" dirty="0">
                <a:solidFill>
                  <a:schemeClr val="accent1"/>
                </a:solidFill>
                <a:latin typeface="標楷體" panose="03000509000000000000" pitchFamily="65" charset="-120"/>
                <a:ea typeface="標楷體" panose="03000509000000000000" pitchFamily="65" charset="-120"/>
              </a:rPr>
              <a:t>年度重訴字第</a:t>
            </a:r>
            <a:r>
              <a:rPr lang="en-US" altLang="zh-TW" sz="14400" b="1" dirty="0">
                <a:solidFill>
                  <a:schemeClr val="accent1"/>
                </a:solidFill>
                <a:latin typeface="標楷體" panose="03000509000000000000" pitchFamily="65" charset="-120"/>
                <a:ea typeface="標楷體" panose="03000509000000000000" pitchFamily="65" charset="-120"/>
              </a:rPr>
              <a:t>1251</a:t>
            </a:r>
            <a:r>
              <a:rPr lang="zh-TW" altLang="en-US" sz="14400" b="1" dirty="0">
                <a:solidFill>
                  <a:schemeClr val="accent1"/>
                </a:solidFill>
                <a:latin typeface="標楷體" panose="03000509000000000000" pitchFamily="65" charset="-120"/>
                <a:ea typeface="標楷體" panose="03000509000000000000" pitchFamily="65" charset="-120"/>
              </a:rPr>
              <a:t>號被告楊鴻儒殺人等案件新聞稿 </a:t>
            </a:r>
            <a:endParaRPr lang="en-US" altLang="zh-TW" sz="14400" dirty="0">
              <a:latin typeface="標楷體" panose="03000509000000000000" pitchFamily="65" charset="-120"/>
              <a:ea typeface="標楷體" panose="03000509000000000000" pitchFamily="65" charset="-120"/>
            </a:endParaRPr>
          </a:p>
          <a:p>
            <a:r>
              <a:rPr lang="zh-TW" altLang="en-US" sz="9600" dirty="0">
                <a:latin typeface="標楷體" panose="03000509000000000000" pitchFamily="65" charset="-120"/>
                <a:ea typeface="標楷體" panose="03000509000000000000" pitchFamily="65" charset="-120"/>
              </a:rPr>
              <a:t/>
            </a:r>
            <a:br>
              <a:rPr lang="zh-TW" altLang="en-US" sz="9600" dirty="0">
                <a:latin typeface="標楷體" panose="03000509000000000000" pitchFamily="65" charset="-120"/>
                <a:ea typeface="標楷體" panose="03000509000000000000" pitchFamily="65" charset="-120"/>
              </a:rPr>
            </a:br>
            <a:r>
              <a:rPr lang="zh-TW" altLang="en-US" sz="9600" dirty="0">
                <a:latin typeface="標楷體" panose="03000509000000000000" pitchFamily="65" charset="-120"/>
                <a:ea typeface="標楷體" panose="03000509000000000000" pitchFamily="65" charset="-120"/>
              </a:rPr>
              <a:t/>
            </a:r>
            <a:br>
              <a:rPr lang="zh-TW" altLang="en-US" sz="9600" dirty="0">
                <a:latin typeface="標楷體" panose="03000509000000000000" pitchFamily="65" charset="-120"/>
                <a:ea typeface="標楷體" panose="03000509000000000000" pitchFamily="65" charset="-120"/>
              </a:rPr>
            </a:br>
            <a:r>
              <a:rPr lang="zh-TW" altLang="en-US" sz="9600" dirty="0">
                <a:latin typeface="標楷體" panose="03000509000000000000" pitchFamily="65" charset="-120"/>
                <a:ea typeface="標楷體" panose="03000509000000000000" pitchFamily="65" charset="-120"/>
              </a:rPr>
              <a:t>臺灣臺中地方法院新聞稿</a:t>
            </a:r>
            <a:br>
              <a:rPr lang="zh-TW" altLang="en-US" sz="9600" dirty="0">
                <a:latin typeface="標楷體" panose="03000509000000000000" pitchFamily="65" charset="-120"/>
                <a:ea typeface="標楷體" panose="03000509000000000000" pitchFamily="65" charset="-120"/>
              </a:rPr>
            </a:br>
            <a:r>
              <a:rPr lang="zh-TW" altLang="en-US" sz="9600" dirty="0">
                <a:latin typeface="標楷體" panose="03000509000000000000" pitchFamily="65" charset="-120"/>
                <a:ea typeface="標楷體" panose="03000509000000000000" pitchFamily="65" charset="-120"/>
              </a:rPr>
              <a:t>發稿日期：</a:t>
            </a:r>
            <a:r>
              <a:rPr lang="en-US" altLang="zh-TW" sz="9600" dirty="0">
                <a:latin typeface="標楷體" pitchFamily="65" charset="-120"/>
                <a:ea typeface="標楷體" pitchFamily="65" charset="-120"/>
              </a:rPr>
              <a:t>105</a:t>
            </a:r>
            <a:r>
              <a:rPr lang="zh-TW" altLang="en-US" sz="9600" dirty="0">
                <a:latin typeface="標楷體" pitchFamily="65" charset="-120"/>
                <a:ea typeface="標楷體" pitchFamily="65" charset="-120"/>
              </a:rPr>
              <a:t>年</a:t>
            </a:r>
            <a:r>
              <a:rPr lang="en-US" altLang="zh-TW" sz="9600" dirty="0">
                <a:latin typeface="標楷體" pitchFamily="65" charset="-120"/>
                <a:ea typeface="標楷體" pitchFamily="65" charset="-120"/>
              </a:rPr>
              <a:t>5</a:t>
            </a:r>
            <a:r>
              <a:rPr lang="zh-TW" altLang="en-US" sz="9600" dirty="0">
                <a:latin typeface="標楷體" pitchFamily="65" charset="-120"/>
                <a:ea typeface="標楷體" pitchFamily="65" charset="-120"/>
              </a:rPr>
              <a:t>月</a:t>
            </a:r>
            <a:r>
              <a:rPr lang="en-US" altLang="zh-TW" sz="9600" dirty="0">
                <a:latin typeface="標楷體" pitchFamily="65" charset="-120"/>
                <a:ea typeface="標楷體" pitchFamily="65" charset="-120"/>
              </a:rPr>
              <a:t>27</a:t>
            </a:r>
            <a:r>
              <a:rPr lang="zh-TW" altLang="en-US" sz="9600" dirty="0">
                <a:latin typeface="標楷體" pitchFamily="65" charset="-120"/>
                <a:ea typeface="標楷體" pitchFamily="65" charset="-120"/>
              </a:rPr>
              <a:t>日</a:t>
            </a:r>
            <a:br>
              <a:rPr lang="zh-TW" altLang="en-US" sz="9600" dirty="0">
                <a:latin typeface="標楷體" pitchFamily="65" charset="-120"/>
                <a:ea typeface="標楷體" pitchFamily="65" charset="-120"/>
              </a:rPr>
            </a:br>
            <a:r>
              <a:rPr lang="zh-TW" altLang="en-US" sz="9600" dirty="0">
                <a:latin typeface="標楷體" pitchFamily="65" charset="-120"/>
                <a:ea typeface="標楷體" pitchFamily="65" charset="-120"/>
              </a:rPr>
              <a:t>發稿單位：行政庭長室</a:t>
            </a:r>
            <a:br>
              <a:rPr lang="zh-TW" altLang="en-US" sz="9600" dirty="0">
                <a:latin typeface="標楷體" pitchFamily="65" charset="-120"/>
                <a:ea typeface="標楷體" pitchFamily="65" charset="-120"/>
              </a:rPr>
            </a:br>
            <a:r>
              <a:rPr lang="zh-TW" altLang="en-US" sz="9600" dirty="0">
                <a:latin typeface="標楷體" pitchFamily="65" charset="-120"/>
                <a:ea typeface="標楷體" pitchFamily="65" charset="-120"/>
              </a:rPr>
              <a:t/>
            </a:r>
            <a:br>
              <a:rPr lang="zh-TW" altLang="en-US" sz="9600" dirty="0">
                <a:latin typeface="標楷體" pitchFamily="65" charset="-120"/>
                <a:ea typeface="標楷體" pitchFamily="65" charset="-120"/>
              </a:rPr>
            </a:br>
            <a:r>
              <a:rPr lang="zh-TW" altLang="en-US" sz="9600" dirty="0">
                <a:latin typeface="標楷體" pitchFamily="65" charset="-120"/>
                <a:ea typeface="標楷體" pitchFamily="65" charset="-120"/>
              </a:rPr>
              <a:t>本院</a:t>
            </a:r>
            <a:r>
              <a:rPr lang="en-US" altLang="zh-TW" sz="9600" dirty="0">
                <a:latin typeface="標楷體" pitchFamily="65" charset="-120"/>
                <a:ea typeface="標楷體" pitchFamily="65" charset="-120"/>
              </a:rPr>
              <a:t>104</a:t>
            </a:r>
            <a:r>
              <a:rPr lang="zh-TW" altLang="en-US" sz="9600" dirty="0">
                <a:latin typeface="標楷體" pitchFamily="65" charset="-120"/>
                <a:ea typeface="標楷體" pitchFamily="65" charset="-120"/>
              </a:rPr>
              <a:t>年度重訴字第</a:t>
            </a:r>
            <a:r>
              <a:rPr lang="en-US" altLang="zh-TW" sz="9600" dirty="0">
                <a:latin typeface="標楷體" pitchFamily="65" charset="-120"/>
                <a:ea typeface="標楷體" pitchFamily="65" charset="-120"/>
              </a:rPr>
              <a:t>1251</a:t>
            </a:r>
            <a:r>
              <a:rPr lang="zh-TW" altLang="en-US" sz="9600" dirty="0">
                <a:latin typeface="標楷體" pitchFamily="65" charset="-120"/>
                <a:ea typeface="標楷體" pitchFamily="65" charset="-120"/>
              </a:rPr>
              <a:t>號被告</a:t>
            </a:r>
            <a:r>
              <a:rPr lang="zh-TW" altLang="en-US" sz="9600" dirty="0" smtClean="0">
                <a:latin typeface="標楷體" pitchFamily="65" charset="-120"/>
                <a:ea typeface="標楷體" pitchFamily="65" charset="-120"/>
              </a:rPr>
              <a:t>楊</a:t>
            </a:r>
            <a:r>
              <a:rPr lang="en-US" altLang="zh-TW" sz="9600" dirty="0">
                <a:latin typeface="標楷體" pitchFamily="65" charset="-120"/>
                <a:ea typeface="標楷體" pitchFamily="65" charset="-120"/>
              </a:rPr>
              <a:t>0</a:t>
            </a:r>
            <a:r>
              <a:rPr lang="zh-TW" altLang="en-US" sz="9600" dirty="0" smtClean="0">
                <a:latin typeface="標楷體" pitchFamily="65" charset="-120"/>
                <a:ea typeface="標楷體" pitchFamily="65" charset="-120"/>
              </a:rPr>
              <a:t>儒</a:t>
            </a:r>
            <a:r>
              <a:rPr lang="zh-TW" altLang="en-US" sz="9600" dirty="0">
                <a:latin typeface="標楷體" pitchFamily="65" charset="-120"/>
                <a:ea typeface="標楷體" pitchFamily="65" charset="-120"/>
              </a:rPr>
              <a:t>殺人等案件，業於民</a:t>
            </a:r>
            <a:br>
              <a:rPr lang="zh-TW" altLang="en-US" sz="9600" dirty="0">
                <a:latin typeface="標楷體" pitchFamily="65" charset="-120"/>
                <a:ea typeface="標楷體" pitchFamily="65" charset="-120"/>
              </a:rPr>
            </a:br>
            <a:r>
              <a:rPr lang="zh-TW" altLang="en-US" sz="9600" dirty="0">
                <a:latin typeface="標楷體" pitchFamily="65" charset="-120"/>
                <a:ea typeface="標楷體" pitchFamily="65" charset="-120"/>
              </a:rPr>
              <a:t>國</a:t>
            </a:r>
            <a:r>
              <a:rPr lang="en-US" altLang="zh-TW" sz="9600" dirty="0">
                <a:latin typeface="標楷體" pitchFamily="65" charset="-120"/>
                <a:ea typeface="標楷體" pitchFamily="65" charset="-120"/>
              </a:rPr>
              <a:t>105</a:t>
            </a:r>
            <a:r>
              <a:rPr lang="zh-TW" altLang="en-US" sz="9600" dirty="0">
                <a:latin typeface="標楷體" pitchFamily="65" charset="-120"/>
                <a:ea typeface="標楷體" pitchFamily="65" charset="-120"/>
              </a:rPr>
              <a:t>年</a:t>
            </a:r>
            <a:r>
              <a:rPr lang="en-US" altLang="zh-TW" sz="9600" dirty="0">
                <a:latin typeface="標楷體" pitchFamily="65" charset="-120"/>
                <a:ea typeface="標楷體" pitchFamily="65" charset="-120"/>
              </a:rPr>
              <a:t>5</a:t>
            </a:r>
            <a:r>
              <a:rPr lang="zh-TW" altLang="en-US" sz="9600" dirty="0">
                <a:latin typeface="標楷體" pitchFamily="65" charset="-120"/>
                <a:ea typeface="標楷體" pitchFamily="65" charset="-120"/>
              </a:rPr>
              <a:t>月</a:t>
            </a:r>
            <a:r>
              <a:rPr lang="en-US" altLang="zh-TW" sz="9600" dirty="0">
                <a:latin typeface="標楷體" pitchFamily="65" charset="-120"/>
                <a:ea typeface="標楷體" pitchFamily="65" charset="-120"/>
              </a:rPr>
              <a:t>27</a:t>
            </a:r>
            <a:r>
              <a:rPr lang="zh-TW" altLang="en-US" sz="9600" dirty="0">
                <a:latin typeface="標楷體" pitchFamily="65" charset="-120"/>
                <a:ea typeface="標楷體" pitchFamily="65" charset="-120"/>
              </a:rPr>
              <a:t>日上午</a:t>
            </a:r>
            <a:r>
              <a:rPr lang="en-US" altLang="zh-TW" sz="9600" dirty="0">
                <a:latin typeface="標楷體" pitchFamily="65" charset="-120"/>
                <a:ea typeface="標楷體" pitchFamily="65" charset="-120"/>
              </a:rPr>
              <a:t>10</a:t>
            </a:r>
            <a:r>
              <a:rPr lang="zh-TW" altLang="en-US" sz="9600" dirty="0">
                <a:latin typeface="標楷體" pitchFamily="65" charset="-120"/>
                <a:ea typeface="標楷體" pitchFamily="65" charset="-120"/>
              </a:rPr>
              <a:t>時宣判，判決要旨如下：</a:t>
            </a:r>
            <a:br>
              <a:rPr lang="zh-TW" altLang="en-US" sz="9600" dirty="0">
                <a:latin typeface="標楷體" pitchFamily="65" charset="-120"/>
                <a:ea typeface="標楷體" pitchFamily="65" charset="-120"/>
              </a:rPr>
            </a:br>
            <a:r>
              <a:rPr lang="zh-TW" altLang="en-US" sz="9600" dirty="0">
                <a:latin typeface="標楷體" pitchFamily="65" charset="-120"/>
                <a:ea typeface="標楷體" pitchFamily="65" charset="-120"/>
              </a:rPr>
              <a:t>一、判決主文：</a:t>
            </a:r>
            <a:br>
              <a:rPr lang="zh-TW" altLang="en-US" sz="9600" dirty="0">
                <a:latin typeface="標楷體" pitchFamily="65" charset="-120"/>
                <a:ea typeface="標楷體" pitchFamily="65" charset="-120"/>
              </a:rPr>
            </a:br>
            <a:r>
              <a:rPr lang="zh-TW" altLang="en-US" sz="9600" dirty="0">
                <a:latin typeface="標楷體" pitchFamily="65" charset="-120"/>
                <a:ea typeface="標楷體" pitchFamily="65" charset="-120"/>
              </a:rPr>
              <a:t>    </a:t>
            </a:r>
            <a:r>
              <a:rPr lang="zh-TW" altLang="en-US" sz="9600" dirty="0" smtClean="0">
                <a:latin typeface="標楷體" pitchFamily="65" charset="-120"/>
                <a:ea typeface="標楷體" pitchFamily="65" charset="-120"/>
              </a:rPr>
              <a:t>楊</a:t>
            </a:r>
            <a:r>
              <a:rPr lang="en-US" altLang="zh-TW" sz="9600" dirty="0">
                <a:latin typeface="標楷體" pitchFamily="65" charset="-120"/>
                <a:ea typeface="標楷體" pitchFamily="65" charset="-120"/>
              </a:rPr>
              <a:t>0</a:t>
            </a:r>
            <a:r>
              <a:rPr lang="zh-TW" altLang="en-US" sz="9600" dirty="0" smtClean="0">
                <a:latin typeface="標楷體" pitchFamily="65" charset="-120"/>
                <a:ea typeface="標楷體" pitchFamily="65" charset="-120"/>
              </a:rPr>
              <a:t>儒</a:t>
            </a:r>
            <a:r>
              <a:rPr lang="zh-TW" altLang="en-US" sz="9600" dirty="0">
                <a:latin typeface="標楷體" pitchFamily="65" charset="-120"/>
                <a:ea typeface="標楷體" pitchFamily="65" charset="-120"/>
              </a:rPr>
              <a:t>殺人，處死刑，褫奪公權終身，扣案之綠色鐵桶壹個</a:t>
            </a:r>
            <a:br>
              <a:rPr lang="zh-TW" altLang="en-US" sz="9600" dirty="0">
                <a:latin typeface="標楷體" pitchFamily="65" charset="-120"/>
                <a:ea typeface="標楷體" pitchFamily="65" charset="-120"/>
              </a:rPr>
            </a:br>
            <a:r>
              <a:rPr lang="zh-TW" altLang="en-US" sz="9600" dirty="0">
                <a:latin typeface="標楷體" pitchFamily="65" charset="-120"/>
                <a:ea typeface="標楷體" pitchFamily="65" charset="-120"/>
              </a:rPr>
              <a:t>    沒收：又殺人，處死刑，褫奪公權終身，扣案之藍色鐵桶壹</a:t>
            </a:r>
            <a:br>
              <a:rPr lang="zh-TW" altLang="en-US" sz="9600" dirty="0">
                <a:latin typeface="標楷體" pitchFamily="65" charset="-120"/>
                <a:ea typeface="標楷體" pitchFamily="65" charset="-120"/>
              </a:rPr>
            </a:br>
            <a:r>
              <a:rPr lang="zh-TW" altLang="en-US" sz="9600" dirty="0">
                <a:latin typeface="標楷體" pitchFamily="65" charset="-120"/>
                <a:ea typeface="標楷體" pitchFamily="65" charset="-120"/>
              </a:rPr>
              <a:t>    個沒收。應執行死刑，褫奪公權終身，扣案之綠色鐵桶、藍</a:t>
            </a:r>
            <a:br>
              <a:rPr lang="zh-TW" altLang="en-US" sz="9600" dirty="0">
                <a:latin typeface="標楷體" pitchFamily="65" charset="-120"/>
                <a:ea typeface="標楷體" pitchFamily="65" charset="-120"/>
              </a:rPr>
            </a:br>
            <a:r>
              <a:rPr lang="zh-TW" altLang="en-US" sz="9600" dirty="0">
                <a:latin typeface="標楷體" pitchFamily="65" charset="-120"/>
                <a:ea typeface="標楷體" pitchFamily="65" charset="-120"/>
              </a:rPr>
              <a:t>    色鐵桶各壹個，均沒收。</a:t>
            </a:r>
            <a:r>
              <a:rPr lang="zh-TW" altLang="en-US" sz="9600" dirty="0"/>
              <a:t/>
            </a:r>
            <a:br>
              <a:rPr lang="zh-TW" altLang="en-US" sz="9600" dirty="0"/>
            </a:br>
            <a:endParaRPr lang="zh-TW" altLang="en-US" sz="9600" dirty="0">
              <a:effectLst/>
            </a:endParaRPr>
          </a:p>
        </p:txBody>
      </p:sp>
    </p:spTree>
    <p:extLst>
      <p:ext uri="{BB962C8B-B14F-4D97-AF65-F5344CB8AC3E}">
        <p14:creationId xmlns:p14="http://schemas.microsoft.com/office/powerpoint/2010/main" val="1921163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97280" y="220701"/>
            <a:ext cx="10058400" cy="1450757"/>
          </a:xfrm>
        </p:spPr>
        <p:txBody>
          <a:bodyPr>
            <a:normAutofit/>
          </a:bodyPr>
          <a:lstStyle/>
          <a:p>
            <a:r>
              <a:rPr lang="zh-TW" altLang="en-US" sz="2400" b="1" dirty="0"/>
              <a:t>肆</a:t>
            </a:r>
            <a:r>
              <a:rPr lang="zh-TW" altLang="en-US" sz="2400" b="1" dirty="0" smtClean="0"/>
              <a:t>、結語</a:t>
            </a:r>
            <a:endParaRPr lang="zh-TW" altLang="en-US" sz="2400" b="1" dirty="0"/>
          </a:p>
        </p:txBody>
      </p:sp>
      <p:sp>
        <p:nvSpPr>
          <p:cNvPr id="3" name="內容版面配置區 2"/>
          <p:cNvSpPr>
            <a:spLocks noGrp="1"/>
          </p:cNvSpPr>
          <p:nvPr>
            <p:ph sz="quarter" idx="1"/>
          </p:nvPr>
        </p:nvSpPr>
        <p:spPr/>
        <p:txBody>
          <a:bodyPr/>
          <a:lstStyle/>
          <a:p>
            <a:r>
              <a:rPr lang="en-US" altLang="zh-TW" dirty="0" smtClean="0">
                <a:hlinkClick r:id="rId2" action="ppaction://hlinkpres?slideindex=1&amp;slidetitle="/>
              </a:rPr>
              <a:t>G:\</a:t>
            </a:r>
            <a:r>
              <a:rPr lang="zh-TW" altLang="en-US" dirty="0" smtClean="0">
                <a:hlinkClick r:id="rId2" action="ppaction://hlinkpres?slideindex=1&amp;slidetitle="/>
              </a:rPr>
              <a:t>說故事</a:t>
            </a:r>
            <a:r>
              <a:rPr lang="en-US" altLang="zh-TW" dirty="0" smtClean="0">
                <a:hlinkClick r:id="rId2" action="ppaction://hlinkpres?slideindex=1&amp;slidetitle="/>
              </a:rPr>
              <a:t>\</a:t>
            </a:r>
            <a:r>
              <a:rPr lang="zh-TW" altLang="en-US" dirty="0" smtClean="0">
                <a:hlinkClick r:id="rId2" action="ppaction://hlinkpres?slideindex=1&amp;slidetitle="/>
              </a:rPr>
              <a:t>偵破楊鴻儒殺人案照片檔</a:t>
            </a:r>
            <a:r>
              <a:rPr lang="en-US" altLang="zh-TW" dirty="0" smtClean="0">
                <a:hlinkClick r:id="rId2" action="ppaction://hlinkpres?slideindex=1&amp;slidetitle="/>
              </a:rPr>
              <a:t>1212.ppt</a:t>
            </a:r>
          </a:p>
          <a:p>
            <a:r>
              <a:rPr lang="en-US" altLang="zh-TW" dirty="0" smtClean="0">
                <a:hlinkClick r:id="rId3" action="ppaction://hlinkfile"/>
              </a:rPr>
              <a:t>G:\</a:t>
            </a:r>
            <a:r>
              <a:rPr lang="zh-TW" altLang="en-US" dirty="0" smtClean="0">
                <a:hlinkClick r:id="rId3" action="ppaction://hlinkfile"/>
              </a:rPr>
              <a:t>說故事</a:t>
            </a:r>
            <a:r>
              <a:rPr lang="en-US" altLang="zh-TW" dirty="0" smtClean="0">
                <a:hlinkClick r:id="rId3" action="ppaction://hlinkfile"/>
              </a:rPr>
              <a:t>\</a:t>
            </a:r>
            <a:r>
              <a:rPr lang="zh-TW" altLang="en-US" dirty="0" smtClean="0">
                <a:hlinkClick r:id="rId3" action="ppaction://hlinkfile"/>
              </a:rPr>
              <a:t>桶屍凶嫌被捕冷血「詭笑」 「擁</a:t>
            </a:r>
            <a:r>
              <a:rPr lang="en-US" altLang="zh-TW" dirty="0" smtClean="0">
                <a:hlinkClick r:id="rId3" action="ppaction://hlinkfile"/>
              </a:rPr>
              <a:t>3</a:t>
            </a:r>
            <a:r>
              <a:rPr lang="zh-TW" altLang="en-US" dirty="0" smtClean="0">
                <a:hlinkClick r:id="rId3" action="ppaction://hlinkfile"/>
              </a:rPr>
              <a:t>女友」炫免奮鬥</a:t>
            </a:r>
            <a:r>
              <a:rPr lang="en-US" altLang="zh-TW" dirty="0" smtClean="0">
                <a:hlinkClick r:id="rId3" action="ppaction://hlinkfile"/>
              </a:rPr>
              <a:t>-</a:t>
            </a:r>
            <a:r>
              <a:rPr lang="zh-TW" altLang="en-US" dirty="0" smtClean="0">
                <a:hlinkClick r:id="rId3" action="ppaction://hlinkfile"/>
              </a:rPr>
              <a:t>東森新聞</a:t>
            </a:r>
            <a:r>
              <a:rPr lang="en-US" altLang="zh-TW" smtClean="0">
                <a:hlinkClick r:id="rId3" action="ppaction://hlinkfile"/>
              </a:rPr>
              <a:t>HD (1).mp4</a:t>
            </a:r>
            <a:endParaRPr lang="zh-TW" altLang="en-US" dirty="0"/>
          </a:p>
        </p:txBody>
      </p:sp>
    </p:spTree>
    <p:extLst>
      <p:ext uri="{BB962C8B-B14F-4D97-AF65-F5344CB8AC3E}">
        <p14:creationId xmlns:p14="http://schemas.microsoft.com/office/powerpoint/2010/main" val="19247743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標題 1"/>
          <p:cNvSpPr>
            <a:spLocks noGrp="1"/>
          </p:cNvSpPr>
          <p:nvPr>
            <p:ph type="subTitle" idx="1"/>
          </p:nvPr>
        </p:nvSpPr>
        <p:spPr>
          <a:xfrm>
            <a:off x="620485" y="2024743"/>
            <a:ext cx="10891157" cy="4065813"/>
          </a:xfrm>
        </p:spPr>
        <p:txBody>
          <a:bodyPr>
            <a:noAutofit/>
          </a:bodyPr>
          <a:lstStyle/>
          <a:p>
            <a:pPr algn="l"/>
            <a:r>
              <a:rPr lang="zh-TW" altLang="zh-TW" sz="2000" dirty="0" smtClean="0">
                <a:latin typeface="標楷體" pitchFamily="65" charset="-120"/>
                <a:ea typeface="標楷體" pitchFamily="65" charset="-120"/>
              </a:rPr>
              <a:t>面對命案偵辦除了以科學鑑識為基礎小心採證不放過任何跡證已為日後俾利還原重證犯罪現場，再輔以各項科技偵查作為偵辦基礎。偵辦時更要大膽假設各種案情如感情、友情、恩怨、金錢糾紛等種種狀況模擬假設，續而理出整合萬般頭緒及偵辦方向。</a:t>
            </a:r>
          </a:p>
          <a:p>
            <a:pPr algn="l"/>
            <a:r>
              <a:rPr lang="zh-TW" altLang="zh-TW" sz="2000" dirty="0" smtClean="0">
                <a:latin typeface="標楷體" pitchFamily="65" charset="-120"/>
                <a:ea typeface="標楷體" pitchFamily="65" charset="-120"/>
              </a:rPr>
              <a:t>從事刑案偵查作為，對於一切事與物應各種狀況假設及可能推理謹慎面對研判，偵辦者應以歹徒心態假設推理模擬各種可能情境，連犯案者所想的一切思維都要縝密分析，放下你所扮演的警察角色，反覆重返現場問自己如果你是歹徒會你會怎麼做逃避警方查緝。</a:t>
            </a:r>
          </a:p>
          <a:p>
            <a:pPr algn="l"/>
            <a:r>
              <a:rPr lang="zh-TW" altLang="zh-TW" sz="2000" dirty="0" smtClean="0">
                <a:latin typeface="標楷體" pitchFamily="65" charset="-120"/>
                <a:ea typeface="標楷體" pitchFamily="65" charset="-120"/>
              </a:rPr>
              <a:t>偵辦刑案如同古代醫生診病一般「望、聞、問、切」。望：觀察所有一切可疑人、事、時、地、等物。聞：搜尋犯罪現場的一些蛛絲馬跡可疑的跡證復而判斷是否有露出絲絲馬腳。問：理出案情及不解，續由逐項清查人、事物跡證依依尋求真相建構完整案情鞏固各項事證勿枉勿縱。切：整理真相案件的一切是用切確的事證來完成事實真相拼圖犯罪事證板圖，繼而突破犯罪者的心思慎密犯罪手法結構。勾稽各項不法事證將犯罪者繩之以法</a:t>
            </a:r>
            <a:endParaRPr lang="zh-TW" altLang="en-US" sz="2000" dirty="0"/>
          </a:p>
        </p:txBody>
      </p:sp>
      <p:sp>
        <p:nvSpPr>
          <p:cNvPr id="3" name="標題 2"/>
          <p:cNvSpPr>
            <a:spLocks noGrp="1"/>
          </p:cNvSpPr>
          <p:nvPr>
            <p:ph type="ctrTitle"/>
          </p:nvPr>
        </p:nvSpPr>
        <p:spPr>
          <a:xfrm>
            <a:off x="914400" y="381000"/>
            <a:ext cx="10363200" cy="1513114"/>
          </a:xfrm>
        </p:spPr>
        <p:txBody>
          <a:bodyPr>
            <a:normAutofit/>
          </a:bodyPr>
          <a:lstStyle/>
          <a:p>
            <a:pPr algn="l"/>
            <a:r>
              <a:rPr lang="zh-TW" altLang="en-US" sz="4800" dirty="0" smtClean="0">
                <a:latin typeface="標楷體" pitchFamily="65" charset="-120"/>
                <a:ea typeface="標楷體" pitchFamily="65" charset="-120"/>
              </a:rPr>
              <a:t>五、結語</a:t>
            </a:r>
            <a:endParaRPr lang="zh-TW" altLang="en-US" sz="4800" dirty="0">
              <a:latin typeface="標楷體" pitchFamily="65" charset="-120"/>
              <a:ea typeface="標楷體" pitchFamily="65" charset="-12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內容版面配置區 3"/>
          <p:cNvPicPr>
            <a:picLocks noGrp="1"/>
          </p:cNvPicPr>
          <p:nvPr>
            <p:ph sz="quarter" idx="1"/>
          </p:nvPr>
        </p:nvPicPr>
        <p:blipFill rotWithShape="1">
          <a:blip r:embed="rId3"/>
          <a:srcRect l="9513" t="12504" r="2473" b="-4168"/>
          <a:stretch/>
        </p:blipFill>
        <p:spPr>
          <a:xfrm>
            <a:off x="444138" y="1602377"/>
            <a:ext cx="11443062" cy="4833258"/>
          </a:xfrm>
          <a:prstGeom prst="rect">
            <a:avLst/>
          </a:prstGeom>
        </p:spPr>
      </p:pic>
    </p:spTree>
    <p:extLst>
      <p:ext uri="{BB962C8B-B14F-4D97-AF65-F5344CB8AC3E}">
        <p14:creationId xmlns:p14="http://schemas.microsoft.com/office/powerpoint/2010/main" val="2739543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18553" y="362016"/>
            <a:ext cx="9842571" cy="933383"/>
          </a:xfrm>
        </p:spPr>
        <p:txBody>
          <a:bodyPr>
            <a:normAutofit fontScale="90000"/>
          </a:bodyPr>
          <a:lstStyle/>
          <a:p>
            <a:r>
              <a:rPr lang="zh-TW" altLang="en-US" sz="4000" dirty="0" smtClean="0">
                <a:solidFill>
                  <a:srgbClr val="002060"/>
                </a:solidFill>
                <a:latin typeface="標楷體" pitchFamily="65" charset="-120"/>
                <a:ea typeface="標楷體" pitchFamily="65" charset="-120"/>
              </a:rPr>
              <a:t>貳、</a:t>
            </a:r>
            <a:r>
              <a:rPr lang="zh-TW" altLang="zh-TW" sz="4000" dirty="0" smtClean="0">
                <a:solidFill>
                  <a:srgbClr val="002060"/>
                </a:solidFill>
                <a:latin typeface="標楷體" pitchFamily="65" charset="-120"/>
                <a:ea typeface="標楷體" pitchFamily="65" charset="-120"/>
              </a:rPr>
              <a:t>犯罪事</a:t>
            </a:r>
            <a:r>
              <a:rPr lang="zh-TW" altLang="en-US" sz="4000" dirty="0" smtClean="0">
                <a:solidFill>
                  <a:srgbClr val="002060"/>
                </a:solidFill>
                <a:latin typeface="標楷體" pitchFamily="65" charset="-120"/>
                <a:ea typeface="標楷體" pitchFamily="65" charset="-120"/>
              </a:rPr>
              <a:t>實概述</a:t>
            </a:r>
            <a:r>
              <a:rPr lang="en-US" altLang="zh-TW" dirty="0" smtClean="0">
                <a:solidFill>
                  <a:srgbClr val="002060"/>
                </a:solidFill>
              </a:rPr>
              <a:t/>
            </a:r>
            <a:br>
              <a:rPr lang="en-US" altLang="zh-TW" dirty="0" smtClean="0">
                <a:solidFill>
                  <a:srgbClr val="002060"/>
                </a:solidFill>
              </a:rPr>
            </a:br>
            <a:endParaRPr lang="zh-TW" altLang="en-US" dirty="0">
              <a:solidFill>
                <a:srgbClr val="002060"/>
              </a:solidFill>
            </a:endParaRPr>
          </a:p>
        </p:txBody>
      </p:sp>
      <p:sp>
        <p:nvSpPr>
          <p:cNvPr id="3" name="內容版面配置區 2"/>
          <p:cNvSpPr>
            <a:spLocks noGrp="1"/>
          </p:cNvSpPr>
          <p:nvPr>
            <p:ph sz="quarter" idx="1"/>
          </p:nvPr>
        </p:nvSpPr>
        <p:spPr>
          <a:xfrm>
            <a:off x="975360" y="1554480"/>
            <a:ext cx="10205033" cy="4948928"/>
          </a:xfrm>
        </p:spPr>
        <p:txBody>
          <a:bodyPr>
            <a:normAutofit fontScale="92500" lnSpcReduction="10000"/>
          </a:bodyPr>
          <a:lstStyle/>
          <a:p>
            <a:r>
              <a:rPr lang="zh-TW" altLang="zh-TW" sz="2600" b="1" dirty="0">
                <a:latin typeface="標楷體" panose="03000509000000000000" pitchFamily="65" charset="-120"/>
                <a:ea typeface="標楷體" panose="03000509000000000000" pitchFamily="65" charset="-120"/>
              </a:rPr>
              <a:t>一、殺害陳Ｏ客部分</a:t>
            </a:r>
            <a:r>
              <a:rPr lang="zh-TW" altLang="zh-TW" dirty="0">
                <a:latin typeface="標楷體" panose="03000509000000000000" pitchFamily="65" charset="-120"/>
                <a:ea typeface="標楷體" panose="03000509000000000000" pitchFamily="65" charset="-120"/>
              </a:rPr>
              <a:t/>
            </a:r>
            <a:br>
              <a:rPr lang="zh-TW" altLang="zh-TW" dirty="0">
                <a:latin typeface="標楷體" panose="03000509000000000000" pitchFamily="65" charset="-120"/>
                <a:ea typeface="標楷體" panose="03000509000000000000" pitchFamily="65" charset="-120"/>
              </a:rPr>
            </a:br>
            <a:r>
              <a:rPr lang="zh-TW" altLang="zh-TW" dirty="0">
                <a:latin typeface="標楷體" panose="03000509000000000000" pitchFamily="65" charset="-120"/>
                <a:ea typeface="標楷體" panose="03000509000000000000" pitchFamily="65" charset="-120"/>
              </a:rPr>
              <a:t>楊Ｏ儒</a:t>
            </a:r>
            <a:r>
              <a:rPr lang="zh-TW" altLang="zh-TW" dirty="0" smtClean="0">
                <a:latin typeface="標楷體" panose="03000509000000000000" pitchFamily="65" charset="-120"/>
                <a:ea typeface="標楷體" panose="03000509000000000000" pitchFamily="65" charset="-120"/>
              </a:rPr>
              <a:t>與陳Ｏ客為結識多年之朋友，僅因陳Ｏ客曾私下表示其女友楊Ｏ貴資產頗豐，並借貸他人鉅額金錢，致使</a:t>
            </a:r>
            <a:r>
              <a:rPr lang="zh-TW" altLang="zh-TW" dirty="0">
                <a:latin typeface="標楷體" panose="03000509000000000000" pitchFamily="65" charset="-120"/>
                <a:ea typeface="標楷體" panose="03000509000000000000" pitchFamily="65" charset="-120"/>
              </a:rPr>
              <a:t>楊Ｏ儒</a:t>
            </a:r>
            <a:r>
              <a:rPr lang="zh-TW" altLang="zh-TW" dirty="0" smtClean="0">
                <a:latin typeface="標楷體" panose="03000509000000000000" pitchFamily="65" charset="-120"/>
                <a:ea typeface="標楷體" panose="03000509000000000000" pitchFamily="65" charset="-120"/>
              </a:rPr>
              <a:t>心生貪念，覬覦楊Ｏ貴之資產，為取陳Ｏ客而 代之，認非殺害陳Ｏ客，別無他途，遂萌生殺意，於民國 </a:t>
            </a:r>
            <a:r>
              <a:rPr lang="en-US" altLang="zh-TW" dirty="0" smtClean="0">
                <a:latin typeface="標楷體" panose="03000509000000000000" pitchFamily="65" charset="-120"/>
                <a:ea typeface="標楷體" panose="03000509000000000000" pitchFamily="65" charset="-120"/>
              </a:rPr>
              <a:t>104 </a:t>
            </a:r>
            <a:r>
              <a:rPr lang="zh-TW" altLang="zh-TW" dirty="0" smtClean="0">
                <a:latin typeface="標楷體" panose="03000509000000000000" pitchFamily="65" charset="-120"/>
                <a:ea typeface="標楷體" panose="03000509000000000000" pitchFamily="65" charset="-120"/>
              </a:rPr>
              <a:t>年 </a:t>
            </a:r>
            <a:r>
              <a:rPr lang="en-US" altLang="zh-TW" dirty="0" smtClean="0">
                <a:latin typeface="標楷體" panose="03000509000000000000" pitchFamily="65" charset="-120"/>
                <a:ea typeface="標楷體" panose="03000509000000000000" pitchFamily="65" charset="-120"/>
              </a:rPr>
              <a:t>6 </a:t>
            </a:r>
            <a:r>
              <a:rPr lang="zh-TW" altLang="zh-TW" dirty="0" smtClean="0">
                <a:latin typeface="標楷體" panose="03000509000000000000" pitchFamily="65" charset="-120"/>
                <a:ea typeface="標楷體" panose="03000509000000000000" pitchFamily="65" charset="-120"/>
              </a:rPr>
              <a:t>月 </a:t>
            </a:r>
            <a:r>
              <a:rPr lang="en-US" altLang="zh-TW" dirty="0" smtClean="0">
                <a:latin typeface="標楷體" panose="03000509000000000000" pitchFamily="65" charset="-120"/>
                <a:ea typeface="標楷體" panose="03000509000000000000" pitchFamily="65" charset="-120"/>
              </a:rPr>
              <a:t>27 </a:t>
            </a:r>
            <a:r>
              <a:rPr lang="zh-TW" altLang="zh-TW" dirty="0" smtClean="0">
                <a:latin typeface="標楷體" panose="03000509000000000000" pitchFamily="65" charset="-120"/>
                <a:ea typeface="標楷體" panose="03000509000000000000" pitchFamily="65" charset="-120"/>
              </a:rPr>
              <a:t>日上午 </a:t>
            </a:r>
            <a:r>
              <a:rPr lang="en-US" altLang="zh-TW" dirty="0" smtClean="0">
                <a:latin typeface="標楷體" panose="03000509000000000000" pitchFamily="65" charset="-120"/>
                <a:ea typeface="標楷體" panose="03000509000000000000" pitchFamily="65" charset="-120"/>
              </a:rPr>
              <a:t>5 </a:t>
            </a:r>
            <a:r>
              <a:rPr lang="zh-TW" altLang="zh-TW" dirty="0" smtClean="0">
                <a:latin typeface="標楷體" panose="03000509000000000000" pitchFamily="65" charset="-120"/>
                <a:ea typeface="標楷體" panose="03000509000000000000" pitchFamily="65" charset="-120"/>
              </a:rPr>
              <a:t>時 </a:t>
            </a:r>
            <a:r>
              <a:rPr lang="en-US" altLang="zh-TW" dirty="0" smtClean="0">
                <a:latin typeface="標楷體" panose="03000509000000000000" pitchFamily="65" charset="-120"/>
                <a:ea typeface="標楷體" panose="03000509000000000000" pitchFamily="65" charset="-120"/>
              </a:rPr>
              <a:t>50 </a:t>
            </a:r>
            <a:r>
              <a:rPr lang="zh-TW" altLang="zh-TW" dirty="0" smtClean="0">
                <a:latin typeface="標楷體" panose="03000509000000000000" pitchFamily="65" charset="-120"/>
                <a:ea typeface="標楷體" panose="03000509000000000000" pitchFamily="65" charset="-120"/>
              </a:rPr>
              <a:t>分許，假借欲搭載陳Ｏ 客前往南投遊玩，</a:t>
            </a:r>
            <a:r>
              <a:rPr lang="zh-TW" altLang="zh-TW" dirty="0">
                <a:latin typeface="標楷體" panose="03000509000000000000" pitchFamily="65" charset="-120"/>
                <a:ea typeface="標楷體" panose="03000509000000000000" pitchFamily="65" charset="-120"/>
              </a:rPr>
              <a:t>楊Ｏ儒</a:t>
            </a:r>
            <a:r>
              <a:rPr lang="zh-TW" altLang="zh-TW" dirty="0" smtClean="0">
                <a:latin typeface="標楷體" panose="03000509000000000000" pitchFamily="65" charset="-120"/>
                <a:ea typeface="標楷體" panose="03000509000000000000" pitchFamily="65" charset="-120"/>
              </a:rPr>
              <a:t>於途中伺機將摻有鎮靜安眠</a:t>
            </a:r>
            <a:r>
              <a:rPr lang="en-US" altLang="zh-TW" dirty="0" err="1" smtClean="0">
                <a:latin typeface="標楷體" panose="03000509000000000000" pitchFamily="65" charset="-120"/>
                <a:ea typeface="標楷體" panose="03000509000000000000" pitchFamily="65" charset="-120"/>
              </a:rPr>
              <a:t>Zolpidem</a:t>
            </a:r>
            <a:r>
              <a:rPr lang="zh-TW" altLang="zh-TW" dirty="0" smtClean="0">
                <a:latin typeface="標楷體" panose="03000509000000000000" pitchFamily="65" charset="-120"/>
                <a:ea typeface="標楷體" panose="03000509000000000000" pitchFamily="65" charset="-120"/>
              </a:rPr>
              <a:t>（即使蒂諾斯 </a:t>
            </a:r>
            <a:r>
              <a:rPr lang="en-US" altLang="zh-TW" dirty="0" err="1" smtClean="0">
                <a:latin typeface="標楷體" panose="03000509000000000000" pitchFamily="65" charset="-120"/>
                <a:ea typeface="標楷體" panose="03000509000000000000" pitchFamily="65" charset="-120"/>
              </a:rPr>
              <a:t>Stilnox</a:t>
            </a:r>
            <a:r>
              <a:rPr lang="zh-TW" altLang="zh-TW" dirty="0" smtClean="0">
                <a:latin typeface="標楷體" panose="03000509000000000000" pitchFamily="65" charset="-120"/>
                <a:ea typeface="標楷體" panose="03000509000000000000" pitchFamily="65" charset="-120"/>
              </a:rPr>
              <a:t>）之飲料讓陳Ｏ客飲用 後，</a:t>
            </a:r>
            <a:r>
              <a:rPr lang="zh-TW" altLang="zh-TW" dirty="0">
                <a:latin typeface="標楷體" panose="03000509000000000000" pitchFamily="65" charset="-120"/>
                <a:ea typeface="標楷體" panose="03000509000000000000" pitchFamily="65" charset="-120"/>
              </a:rPr>
              <a:t>楊Ｏ儒</a:t>
            </a:r>
            <a:r>
              <a:rPr lang="zh-TW" altLang="zh-TW" dirty="0" smtClean="0">
                <a:latin typeface="標楷體" panose="03000509000000000000" pitchFamily="65" charset="-120"/>
                <a:ea typeface="標楷體" panose="03000509000000000000" pitchFamily="65" charset="-120"/>
              </a:rPr>
              <a:t>見陳Ｏ客失去意識後，即返回其烏日區住處， 將已昏迷之陳Ｏ客以頭下腳上之方式塞入鐵桶內，再持 扳手將鐵桶上方之桶箍螺帽拴緊，導致陳Ｏ客因前述藥 物作用及置於缺氧環境而窒息死亡。楊鴻儒即連繫不知情之杜Ｏ海及何Ｏ貴前來其住處，共同將裝有陳Ｏ客屍體之鐵桶搬運至上開休旅車後行李廂後，前往中橫 </a:t>
            </a:r>
            <a:r>
              <a:rPr lang="en-US" altLang="zh-TW" dirty="0" smtClean="0">
                <a:latin typeface="標楷體" panose="03000509000000000000" pitchFamily="65" charset="-120"/>
                <a:ea typeface="標楷體" panose="03000509000000000000" pitchFamily="65" charset="-120"/>
              </a:rPr>
              <a:t>119.2 </a:t>
            </a:r>
            <a:r>
              <a:rPr lang="zh-TW" altLang="zh-TW" dirty="0" smtClean="0">
                <a:latin typeface="標楷體" panose="03000509000000000000" pitchFamily="65" charset="-120"/>
                <a:ea typeface="標楷體" panose="03000509000000000000" pitchFamily="65" charset="-120"/>
              </a:rPr>
              <a:t>公里處（花蓮鄉秀林鄉），合力將鐵桶推落山谷。嗣因陳Ｏ客行蹤不明，楊Ｏ貴遂向臺中市政府警察局第三分局健康派出所通報失蹤人口</a:t>
            </a:r>
            <a:r>
              <a:rPr lang="en-US" altLang="zh-TW"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派出所受理通報協尋</a:t>
            </a:r>
            <a:r>
              <a:rPr lang="en-US" altLang="zh-TW" dirty="0" smtClean="0">
                <a:latin typeface="標楷體" panose="03000509000000000000" pitchFamily="65" charset="-120"/>
                <a:ea typeface="標楷體" panose="03000509000000000000" pitchFamily="65" charset="-120"/>
              </a:rPr>
              <a:t>)</a:t>
            </a:r>
            <a:r>
              <a:rPr lang="zh-TW" altLang="zh-TW" dirty="0" smtClean="0">
                <a:latin typeface="標楷體" panose="03000509000000000000" pitchFamily="65" charset="-120"/>
                <a:ea typeface="標楷體" panose="03000509000000000000" pitchFamily="65" charset="-120"/>
              </a:rPr>
              <a:t>。</a:t>
            </a:r>
            <a:endParaRPr lang="en-US" altLang="zh-TW" dirty="0" smtClean="0">
              <a:latin typeface="標楷體" panose="03000509000000000000" pitchFamily="65" charset="-120"/>
              <a:ea typeface="標楷體" panose="03000509000000000000" pitchFamily="65" charset="-120"/>
            </a:endParaRPr>
          </a:p>
          <a:p>
            <a:endParaRPr lang="zh-TW" altLang="zh-TW" dirty="0"/>
          </a:p>
          <a:p>
            <a:endParaRPr lang="zh-TW" altLang="en-US" dirty="0"/>
          </a:p>
        </p:txBody>
      </p:sp>
    </p:spTree>
    <p:extLst>
      <p:ext uri="{BB962C8B-B14F-4D97-AF65-F5344CB8AC3E}">
        <p14:creationId xmlns:p14="http://schemas.microsoft.com/office/powerpoint/2010/main" val="933998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sz="quarter" idx="1"/>
          </p:nvPr>
        </p:nvSpPr>
        <p:spPr/>
        <p:txBody>
          <a:bodyPr>
            <a:normAutofit fontScale="77500" lnSpcReduction="20000"/>
          </a:bodyPr>
          <a:lstStyle/>
          <a:p>
            <a:r>
              <a:rPr lang="zh-TW" altLang="zh-TW" sz="3100" b="1" dirty="0">
                <a:latin typeface="標楷體" panose="03000509000000000000" pitchFamily="65" charset="-120"/>
                <a:ea typeface="標楷體" panose="03000509000000000000" pitchFamily="65" charset="-120"/>
              </a:rPr>
              <a:t>二、殺害賴○雄部分</a:t>
            </a:r>
          </a:p>
          <a:p>
            <a:r>
              <a:rPr lang="zh-TW" altLang="en-US" dirty="0" smtClean="0">
                <a:latin typeface="標楷體" panose="03000509000000000000" pitchFamily="65" charset="-120"/>
                <a:ea typeface="標楷體" panose="03000509000000000000" pitchFamily="65" charset="-120"/>
              </a:rPr>
              <a:t>台中市政府警察局第四分局於</a:t>
            </a:r>
            <a:r>
              <a:rPr lang="en-US" altLang="zh-TW" dirty="0" smtClean="0">
                <a:latin typeface="標楷體" panose="03000509000000000000" pitchFamily="65" charset="-120"/>
                <a:ea typeface="標楷體" panose="03000509000000000000" pitchFamily="65" charset="-120"/>
              </a:rPr>
              <a:t>104</a:t>
            </a:r>
            <a:r>
              <a:rPr lang="zh-TW" altLang="en-US" dirty="0" smtClean="0">
                <a:latin typeface="標楷體" panose="03000509000000000000" pitchFamily="65" charset="-120"/>
                <a:ea typeface="標楷體" panose="03000509000000000000" pitchFamily="65" charset="-120"/>
              </a:rPr>
              <a:t>年</a:t>
            </a:r>
            <a:r>
              <a:rPr lang="en-US" altLang="zh-TW" dirty="0" smtClean="0">
                <a:latin typeface="標楷體" panose="03000509000000000000" pitchFamily="65" charset="-120"/>
                <a:ea typeface="標楷體" panose="03000509000000000000" pitchFamily="65" charset="-120"/>
              </a:rPr>
              <a:t>7</a:t>
            </a:r>
            <a:r>
              <a:rPr lang="zh-TW" altLang="en-US" dirty="0" smtClean="0">
                <a:latin typeface="標楷體" panose="03000509000000000000" pitchFamily="65" charset="-120"/>
                <a:ea typeface="標楷體" panose="03000509000000000000" pitchFamily="65" charset="-120"/>
              </a:rPr>
              <a:t>月</a:t>
            </a:r>
            <a:r>
              <a:rPr lang="en-US" altLang="zh-TW" dirty="0" smtClean="0">
                <a:latin typeface="標楷體" panose="03000509000000000000" pitchFamily="65" charset="-120"/>
                <a:ea typeface="標楷體" panose="03000509000000000000" pitchFamily="65" charset="-120"/>
              </a:rPr>
              <a:t>14</a:t>
            </a:r>
            <a:r>
              <a:rPr lang="zh-TW" altLang="en-US" dirty="0" smtClean="0">
                <a:latin typeface="標楷體" panose="03000509000000000000" pitchFamily="65" charset="-120"/>
                <a:ea typeface="標楷體" panose="03000509000000000000" pitchFamily="65" charset="-120"/>
              </a:rPr>
              <a:t>日受理賴</a:t>
            </a:r>
            <a:r>
              <a:rPr lang="zh-TW" altLang="zh-TW" dirty="0">
                <a:latin typeface="標楷體" panose="03000509000000000000" pitchFamily="65" charset="-120"/>
                <a:ea typeface="標楷體" panose="03000509000000000000" pitchFamily="65" charset="-120"/>
              </a:rPr>
              <a:t>Ｏ</a:t>
            </a:r>
            <a:r>
              <a:rPr lang="zh-TW" altLang="en-US" dirty="0" smtClean="0">
                <a:latin typeface="標楷體" panose="03000509000000000000" pitchFamily="65" charset="-120"/>
                <a:ea typeface="標楷體" panose="03000509000000000000" pitchFamily="65" charset="-120"/>
              </a:rPr>
              <a:t>雄人口失蹤案旋即展開調查以小案大辦精神，抽絲剝繭現失蹤案並不單純報請地檢署指揮偵辦。</a:t>
            </a:r>
            <a:r>
              <a:rPr lang="zh-TW" altLang="zh-TW" dirty="0">
                <a:latin typeface="標楷體" panose="03000509000000000000" pitchFamily="65" charset="-120"/>
                <a:ea typeface="標楷體" panose="03000509000000000000" pitchFamily="65" charset="-120"/>
              </a:rPr>
              <a:t>楊Ｏ儒與賴Ｏ雄為牌友。因賴Ｏ雄懷疑遭楊Ｏ儒詐賭，而與楊Ｏ儒多所爭執，除要求賠償損失外，並攔阻其他 賭客進入賭場賭博，且揚言將報警取締，致使楊Ｏ儒怒 不可抑，遂萌生殺意，先虛意對賴Ｏ雄以優渥條件和解， 藉此鬆懈賴Ｏ雄心防，再藉詞邀約賴Ｏ雄於 </a:t>
            </a:r>
            <a:r>
              <a:rPr lang="en-US" altLang="zh-TW" dirty="0" smtClean="0">
                <a:latin typeface="標楷體" panose="03000509000000000000" pitchFamily="65" charset="-120"/>
                <a:ea typeface="標楷體" panose="03000509000000000000" pitchFamily="65" charset="-120"/>
              </a:rPr>
              <a:t>104</a:t>
            </a:r>
            <a:r>
              <a:rPr lang="zh-TW" altLang="zh-TW" dirty="0" smtClean="0">
                <a:latin typeface="標楷體" panose="03000509000000000000" pitchFamily="65" charset="-120"/>
                <a:ea typeface="標楷體" panose="03000509000000000000" pitchFamily="65" charset="-120"/>
              </a:rPr>
              <a:t>年</a:t>
            </a:r>
            <a:r>
              <a:rPr lang="en-US" altLang="zh-TW" dirty="0" smtClean="0">
                <a:latin typeface="標楷體" panose="03000509000000000000" pitchFamily="65" charset="-120"/>
                <a:ea typeface="標楷體" panose="03000509000000000000" pitchFamily="65" charset="-120"/>
              </a:rPr>
              <a:t>7</a:t>
            </a:r>
            <a:r>
              <a:rPr lang="zh-TW" altLang="zh-TW" dirty="0" smtClean="0">
                <a:latin typeface="標楷體" panose="03000509000000000000" pitchFamily="65" charset="-120"/>
                <a:ea typeface="標楷體" panose="03000509000000000000" pitchFamily="65" charset="-120"/>
              </a:rPr>
              <a:t>月</a:t>
            </a:r>
            <a:r>
              <a:rPr lang="en-US" altLang="zh-TW" dirty="0" smtClean="0">
                <a:latin typeface="標楷體" panose="03000509000000000000" pitchFamily="65" charset="-120"/>
                <a:ea typeface="標楷體" panose="03000509000000000000" pitchFamily="65" charset="-120"/>
              </a:rPr>
              <a:t>12</a:t>
            </a:r>
            <a:r>
              <a:rPr lang="zh-TW" altLang="zh-TW" dirty="0" smtClean="0">
                <a:latin typeface="標楷體" panose="03000509000000000000" pitchFamily="65" charset="-120"/>
                <a:ea typeface="標楷體" panose="03000509000000000000" pitchFamily="65" charset="-120"/>
              </a:rPr>
              <a:t>日</a:t>
            </a:r>
            <a:r>
              <a:rPr lang="zh-TW" altLang="zh-TW" dirty="0">
                <a:latin typeface="標楷體" panose="03000509000000000000" pitchFamily="65" charset="-120"/>
                <a:ea typeface="標楷體" panose="03000509000000000000" pitchFamily="65" charset="-120"/>
              </a:rPr>
              <a:t>上午共同前往臺東旅遊，賴Ｏ雄不疑有他應允後，於該日</a:t>
            </a:r>
            <a:r>
              <a:rPr lang="zh-TW" altLang="zh-TW" dirty="0" smtClean="0">
                <a:latin typeface="標楷體" panose="03000509000000000000" pitchFamily="65" charset="-120"/>
                <a:ea typeface="標楷體" panose="03000509000000000000" pitchFamily="65" charset="-120"/>
              </a:rPr>
              <a:t>上午 </a:t>
            </a:r>
            <a:r>
              <a:rPr lang="en-US" altLang="zh-TW" dirty="0" smtClean="0">
                <a:latin typeface="標楷體" panose="03000509000000000000" pitchFamily="65" charset="-120"/>
                <a:ea typeface="標楷體" panose="03000509000000000000" pitchFamily="65" charset="-120"/>
              </a:rPr>
              <a:t>5</a:t>
            </a:r>
            <a:r>
              <a:rPr lang="zh-TW" altLang="zh-TW" dirty="0" smtClean="0">
                <a:latin typeface="標楷體" panose="03000509000000000000" pitchFamily="65" charset="-120"/>
                <a:ea typeface="標楷體" panose="03000509000000000000" pitchFamily="65" charset="-120"/>
              </a:rPr>
              <a:t>時 </a:t>
            </a:r>
            <a:r>
              <a:rPr lang="en-US" altLang="zh-TW" dirty="0">
                <a:latin typeface="標楷體" panose="03000509000000000000" pitchFamily="65" charset="-120"/>
                <a:ea typeface="標楷體" panose="03000509000000000000" pitchFamily="65" charset="-120"/>
              </a:rPr>
              <a:t>40 </a:t>
            </a:r>
            <a:r>
              <a:rPr lang="zh-TW" altLang="zh-TW" dirty="0">
                <a:latin typeface="標楷體" panose="03000509000000000000" pitchFamily="65" charset="-120"/>
                <a:ea typeface="標楷體" panose="03000509000000000000" pitchFamily="65" charset="-120"/>
              </a:rPr>
              <a:t>分許，即獨自騎乘車牌號碼 </a:t>
            </a:r>
            <a:r>
              <a:rPr lang="en-US" altLang="zh-TW" dirty="0" smtClean="0">
                <a:latin typeface="標楷體" panose="03000509000000000000" pitchFamily="65" charset="-120"/>
                <a:ea typeface="標楷體" panose="03000509000000000000" pitchFamily="65" charset="-120"/>
              </a:rPr>
              <a:t>JPQ-XXX</a:t>
            </a:r>
            <a:r>
              <a:rPr lang="zh-TW" altLang="zh-TW" dirty="0" smtClean="0">
                <a:latin typeface="標楷體" panose="03000509000000000000" pitchFamily="65" charset="-120"/>
                <a:ea typeface="標楷體" panose="03000509000000000000" pitchFamily="65" charset="-120"/>
              </a:rPr>
              <a:t>號</a:t>
            </a:r>
            <a:r>
              <a:rPr lang="zh-TW" altLang="zh-TW" dirty="0">
                <a:latin typeface="標楷體" panose="03000509000000000000" pitchFamily="65" charset="-120"/>
                <a:ea typeface="標楷體" panose="03000509000000000000" pitchFamily="65" charset="-120"/>
              </a:rPr>
              <a:t>普通重型機車前往楊Ｏ儒住處赴約。嗣楊Ｏ儒在旅遊途中伺機將摻有鎮靜安眠劑 </a:t>
            </a:r>
            <a:r>
              <a:rPr lang="en-US" altLang="zh-TW" dirty="0" err="1">
                <a:latin typeface="標楷體" panose="03000509000000000000" pitchFamily="65" charset="-120"/>
                <a:ea typeface="標楷體" panose="03000509000000000000" pitchFamily="65" charset="-120"/>
              </a:rPr>
              <a:t>Stilnox</a:t>
            </a:r>
            <a:r>
              <a:rPr lang="en-US" altLang="zh-TW" dirty="0">
                <a:latin typeface="標楷體" panose="03000509000000000000" pitchFamily="65" charset="-120"/>
                <a:ea typeface="標楷體" panose="03000509000000000000" pitchFamily="65" charset="-120"/>
              </a:rPr>
              <a:t> </a:t>
            </a:r>
            <a:r>
              <a:rPr lang="zh-TW" altLang="zh-TW" dirty="0">
                <a:latin typeface="標楷體" panose="03000509000000000000" pitchFamily="65" charset="-120"/>
                <a:ea typeface="標楷體" panose="03000509000000000000" pitchFamily="65" charset="-120"/>
              </a:rPr>
              <a:t>之飲料讓賴Ｏ雄飲下後而失去意識，旋即駕車</a:t>
            </a:r>
            <a:r>
              <a:rPr lang="zh-TW" altLang="zh-TW" dirty="0" smtClean="0">
                <a:latin typeface="標楷體" panose="03000509000000000000" pitchFamily="65" charset="-120"/>
                <a:ea typeface="標楷體" panose="03000509000000000000" pitchFamily="65" charset="-120"/>
              </a:rPr>
              <a:t>返</a:t>
            </a:r>
            <a:r>
              <a:rPr lang="zh-TW" altLang="zh-TW" dirty="0">
                <a:latin typeface="標楷體" panose="03000509000000000000" pitchFamily="65" charset="-120"/>
                <a:ea typeface="標楷體" panose="03000509000000000000" pitchFamily="65" charset="-120"/>
              </a:rPr>
              <a:t>回住處，將已昏迷之賴Ｏ雄以頭下腳上之方式塞入鐵桶，再以相同手法拴緊鐵桶上方之桶箍螺帽，致賴Ｏ雄因前述藥物作用及置於缺氧環境而窒息死亡。楊鴻儒再駕車搭載不知情之賴Ｏ欽前往上開棄屍地點旁 </a:t>
            </a:r>
            <a:r>
              <a:rPr lang="en-US" altLang="zh-TW" dirty="0">
                <a:latin typeface="標楷體" panose="03000509000000000000" pitchFamily="65" charset="-120"/>
                <a:ea typeface="標楷體" panose="03000509000000000000" pitchFamily="65" charset="-120"/>
              </a:rPr>
              <a:t>200 </a:t>
            </a:r>
            <a:r>
              <a:rPr lang="zh-TW" altLang="zh-TW" dirty="0">
                <a:latin typeface="標楷體" panose="03000509000000000000" pitchFamily="65" charset="-120"/>
                <a:ea typeface="標楷體" panose="03000509000000000000" pitchFamily="65" charset="-120"/>
              </a:rPr>
              <a:t>公尺處，將該鐵桶推落山谷</a:t>
            </a:r>
            <a:r>
              <a:rPr lang="zh-TW" altLang="zh-TW" dirty="0" smtClean="0">
                <a:latin typeface="標楷體" panose="03000509000000000000" pitchFamily="65" charset="-120"/>
                <a:ea typeface="標楷體" panose="03000509000000000000" pitchFamily="65" charset="-120"/>
              </a:rPr>
              <a:t>。嗣</a:t>
            </a:r>
            <a:r>
              <a:rPr lang="zh-TW" altLang="zh-TW" dirty="0">
                <a:latin typeface="標楷體" panose="03000509000000000000" pitchFamily="65" charset="-120"/>
                <a:ea typeface="標楷體" panose="03000509000000000000" pitchFamily="65" charset="-120"/>
              </a:rPr>
              <a:t>楊Ｏ儒見事跡敗露，即籌畫如何潛逃，躲避警方查緝</a:t>
            </a:r>
            <a:r>
              <a:rPr lang="zh-TW" altLang="zh-TW" dirty="0" smtClean="0">
                <a:latin typeface="標楷體" panose="03000509000000000000" pitchFamily="65" charset="-120"/>
                <a:ea typeface="標楷體" panose="03000509000000000000" pitchFamily="65" charset="-120"/>
              </a:rPr>
              <a:t>，經</a:t>
            </a:r>
            <a:r>
              <a:rPr lang="zh-TW" altLang="zh-TW" dirty="0">
                <a:latin typeface="標楷體" panose="03000509000000000000" pitchFamily="65" charset="-120"/>
                <a:ea typeface="標楷體" panose="03000509000000000000" pitchFamily="65" charset="-120"/>
              </a:rPr>
              <a:t>與吳Ｏ條聯繫後，吳Ｏ條基於藏匿人犯之犯意，於 </a:t>
            </a:r>
            <a:r>
              <a:rPr lang="en-US" altLang="zh-TW" dirty="0">
                <a:latin typeface="標楷體" panose="03000509000000000000" pitchFamily="65" charset="-120"/>
                <a:ea typeface="標楷體" panose="03000509000000000000" pitchFamily="65" charset="-120"/>
              </a:rPr>
              <a:t>104 </a:t>
            </a:r>
            <a:r>
              <a:rPr lang="zh-TW" altLang="zh-TW" dirty="0">
                <a:latin typeface="標楷體" panose="03000509000000000000" pitchFamily="65" charset="-120"/>
                <a:ea typeface="標楷體" panose="03000509000000000000" pitchFamily="65" charset="-120"/>
              </a:rPr>
              <a:t>年 </a:t>
            </a:r>
            <a:r>
              <a:rPr lang="en-US" altLang="zh-TW" dirty="0">
                <a:latin typeface="標楷體" panose="03000509000000000000" pitchFamily="65" charset="-120"/>
                <a:ea typeface="標楷體" panose="03000509000000000000" pitchFamily="65" charset="-120"/>
              </a:rPr>
              <a:t>8 </a:t>
            </a:r>
            <a:r>
              <a:rPr lang="zh-TW" altLang="zh-TW" dirty="0">
                <a:latin typeface="標楷體" panose="03000509000000000000" pitchFamily="65" charset="-120"/>
                <a:ea typeface="標楷體" panose="03000509000000000000" pitchFamily="65" charset="-120"/>
              </a:rPr>
              <a:t>月中旬某日至同年 </a:t>
            </a:r>
            <a:r>
              <a:rPr lang="en-US" altLang="zh-TW" dirty="0">
                <a:latin typeface="標楷體" panose="03000509000000000000" pitchFamily="65" charset="-120"/>
                <a:ea typeface="標楷體" panose="03000509000000000000" pitchFamily="65" charset="-120"/>
              </a:rPr>
              <a:t>9 </a:t>
            </a:r>
            <a:r>
              <a:rPr lang="zh-TW" altLang="zh-TW" dirty="0">
                <a:latin typeface="標楷體" panose="03000509000000000000" pitchFamily="65" charset="-120"/>
                <a:ea typeface="標楷體" panose="03000509000000000000" pitchFamily="65" charset="-120"/>
              </a:rPr>
              <a:t>月初間某日，將其位在臺</a:t>
            </a:r>
            <a:r>
              <a:rPr lang="zh-TW" altLang="zh-TW" dirty="0" smtClean="0">
                <a:latin typeface="標楷體" panose="03000509000000000000" pitchFamily="65" charset="-120"/>
                <a:ea typeface="標楷體" panose="03000509000000000000" pitchFamily="65" charset="-120"/>
              </a:rPr>
              <a:t>南市</a:t>
            </a:r>
            <a:r>
              <a:rPr lang="zh-TW" altLang="zh-TW" dirty="0">
                <a:latin typeface="標楷體" panose="03000509000000000000" pitchFamily="65" charset="-120"/>
                <a:ea typeface="標楷體" panose="03000509000000000000" pitchFamily="65" charset="-120"/>
              </a:rPr>
              <a:t>左鎮區工寮附屬之鴿舍，提供楊Ｏ儒藏匿及住居，以 此方式供給處所而藏匿人犯楊Ｏ儒，以此方式規避</a:t>
            </a:r>
            <a:r>
              <a:rPr lang="zh-TW" altLang="zh-TW" dirty="0" smtClean="0">
                <a:latin typeface="標楷體" panose="03000509000000000000" pitchFamily="65" charset="-120"/>
                <a:ea typeface="標楷體" panose="03000509000000000000" pitchFamily="65" charset="-120"/>
              </a:rPr>
              <a:t>警方查緝</a:t>
            </a:r>
            <a:r>
              <a:rPr lang="zh-TW" altLang="zh-TW" dirty="0">
                <a:latin typeface="標楷體" panose="03000509000000000000" pitchFamily="65" charset="-120"/>
                <a:ea typeface="標楷體" panose="03000509000000000000" pitchFamily="65" charset="-120"/>
              </a:rPr>
              <a:t>，吳Ｏ條即以前述方式隱避楊Ｏ儒行蹤。</a:t>
            </a:r>
          </a:p>
          <a:p>
            <a:endParaRPr lang="zh-TW" altLang="en-US" dirty="0"/>
          </a:p>
        </p:txBody>
      </p:sp>
    </p:spTree>
    <p:extLst>
      <p:ext uri="{BB962C8B-B14F-4D97-AF65-F5344CB8AC3E}">
        <p14:creationId xmlns:p14="http://schemas.microsoft.com/office/powerpoint/2010/main" val="32494935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sz="quarter" idx="1"/>
          </p:nvPr>
        </p:nvSpPr>
        <p:spPr/>
        <p:txBody>
          <a:bodyPr/>
          <a:lstStyle/>
          <a:p>
            <a:r>
              <a:rPr lang="zh-TW" altLang="en-US" sz="3200" dirty="0">
                <a:latin typeface="標楷體" panose="03000509000000000000" pitchFamily="65" charset="-120"/>
                <a:ea typeface="標楷體" panose="03000509000000000000" pitchFamily="65" charset="-120"/>
              </a:rPr>
              <a:t>三</a:t>
            </a:r>
            <a:r>
              <a:rPr lang="zh-TW" altLang="en-US" sz="3200" dirty="0" smtClean="0">
                <a:latin typeface="標楷體" panose="03000509000000000000" pitchFamily="65" charset="-120"/>
                <a:ea typeface="標楷體" panose="03000509000000000000" pitchFamily="65" charset="-120"/>
              </a:rPr>
              <a:t>、</a:t>
            </a:r>
            <a:r>
              <a:rPr lang="zh-TW" altLang="zh-TW" sz="3200" b="1" dirty="0" smtClean="0">
                <a:latin typeface="標楷體" panose="03000509000000000000" pitchFamily="65" charset="-120"/>
                <a:ea typeface="標楷體" panose="03000509000000000000" pitchFamily="65" charset="-120"/>
              </a:rPr>
              <a:t>科學</a:t>
            </a:r>
            <a:r>
              <a:rPr lang="zh-TW" altLang="zh-TW" sz="3200" b="1" dirty="0">
                <a:latin typeface="標楷體" panose="03000509000000000000" pitchFamily="65" charset="-120"/>
                <a:ea typeface="標楷體" panose="03000509000000000000" pitchFamily="65" charset="-120"/>
              </a:rPr>
              <a:t>鑑識，建立牢不可破之物證關聯：</a:t>
            </a:r>
            <a:endParaRPr lang="zh-TW" altLang="zh-TW" sz="3200" dirty="0">
              <a:latin typeface="標楷體" panose="03000509000000000000" pitchFamily="65" charset="-120"/>
              <a:ea typeface="標楷體" panose="03000509000000000000" pitchFamily="65" charset="-120"/>
            </a:endParaRPr>
          </a:p>
          <a:p>
            <a:r>
              <a:rPr lang="zh-TW" altLang="zh-TW" sz="2400" dirty="0">
                <a:latin typeface="標楷體" panose="03000509000000000000" pitchFamily="65" charset="-120"/>
                <a:ea typeface="標楷體" panose="03000509000000000000" pitchFamily="65" charset="-120"/>
              </a:rPr>
              <a:t>偵辦此案</a:t>
            </a:r>
            <a:r>
              <a:rPr lang="zh-TW" altLang="zh-TW" sz="2400" dirty="0">
                <a:solidFill>
                  <a:srgbClr val="FF0000"/>
                </a:solidFill>
                <a:latin typeface="標楷體" panose="03000509000000000000" pitchFamily="65" charset="-120"/>
                <a:ea typeface="標楷體" panose="03000509000000000000" pitchFamily="65" charset="-120"/>
              </a:rPr>
              <a:t>最大的障礙因素是「時間」</a:t>
            </a:r>
            <a:r>
              <a:rPr lang="zh-TW" altLang="zh-TW" sz="2400" dirty="0">
                <a:latin typeface="標楷體" panose="03000509000000000000" pitchFamily="65" charset="-120"/>
                <a:ea typeface="標楷體" panose="03000509000000000000" pitchFamily="65" charset="-120"/>
              </a:rPr>
              <a:t>，因為據報後距案發時間已相隔數月，惟經檢察官指揮專案小組成員積極對本案屍桶、被告楊Ｏ儒駕駛車輛及住處進行搜索、</a:t>
            </a:r>
            <a:r>
              <a:rPr lang="zh-TW" altLang="zh-TW" sz="2400" dirty="0" smtClean="0">
                <a:latin typeface="標楷體" panose="03000509000000000000" pitchFamily="65" charset="-120"/>
                <a:ea typeface="標楷體" panose="03000509000000000000" pitchFamily="65" charset="-120"/>
              </a:rPr>
              <a:t>勘驗及</a:t>
            </a:r>
            <a:r>
              <a:rPr lang="zh-TW" altLang="zh-TW" sz="2400" dirty="0">
                <a:latin typeface="標楷體" panose="03000509000000000000" pitchFamily="65" charset="-120"/>
                <a:ea typeface="標楷體" panose="03000509000000000000" pitchFamily="65" charset="-120"/>
              </a:rPr>
              <a:t>採證，建立兩屍桶間、屍桶與上開車輛間及屍桶與被告楊Ｏ儒住處間之證據關聯性，並進行現場模擬，究明被告楊鴻儒之裝屍過程，始由鑑識人員在被告楊Ｏ儒駕駛車輛副駕駛座門框下方，採集到與上開屍桶油漆成分相似之油漆殘渣。又就其前案犯罪行為模式予以分析，得知其有用藥迷昏被害人之慣行，進而查得其鎮靜安眠藥劑之來源，並核與法醫研究所檢出屍體殘留鎮靜安眠劑之成分相同。</a:t>
            </a:r>
          </a:p>
          <a:p>
            <a:endParaRPr lang="zh-TW" altLang="en-US"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4852283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sz="quarter" idx="1"/>
          </p:nvPr>
        </p:nvSpPr>
        <p:spPr/>
        <p:txBody>
          <a:bodyPr>
            <a:normAutofit fontScale="92500" lnSpcReduction="10000"/>
          </a:bodyPr>
          <a:lstStyle/>
          <a:p>
            <a:pPr lvl="0"/>
            <a:r>
              <a:rPr lang="zh-TW" altLang="en-US" sz="3000" b="1" dirty="0" smtClean="0">
                <a:latin typeface="標楷體" panose="03000509000000000000" pitchFamily="65" charset="-120"/>
                <a:ea typeface="標楷體" panose="03000509000000000000" pitchFamily="65" charset="-120"/>
              </a:rPr>
              <a:t>四、</a:t>
            </a:r>
            <a:r>
              <a:rPr lang="zh-TW" altLang="zh-TW" sz="3000" b="1" dirty="0" smtClean="0">
                <a:latin typeface="標楷體" panose="03000509000000000000" pitchFamily="65" charset="-120"/>
                <a:ea typeface="標楷體" panose="03000509000000000000" pitchFamily="65" charset="-120"/>
              </a:rPr>
              <a:t>克服</a:t>
            </a:r>
            <a:r>
              <a:rPr lang="zh-TW" altLang="zh-TW" sz="3000" b="1" dirty="0">
                <a:latin typeface="標楷體" panose="03000509000000000000" pitchFamily="65" charset="-120"/>
                <a:ea typeface="標楷體" panose="03000509000000000000" pitchFamily="65" charset="-120"/>
              </a:rPr>
              <a:t>傳統蒐證困境，取得關鍵監視器畫面：</a:t>
            </a:r>
            <a:endParaRPr lang="zh-TW" altLang="zh-TW" sz="3000" dirty="0">
              <a:latin typeface="標楷體" panose="03000509000000000000" pitchFamily="65" charset="-120"/>
              <a:ea typeface="標楷體" panose="03000509000000000000" pitchFamily="65" charset="-120"/>
            </a:endParaRPr>
          </a:p>
          <a:p>
            <a:r>
              <a:rPr lang="zh-TW" altLang="zh-TW" sz="2200" dirty="0">
                <a:latin typeface="標楷體" panose="03000509000000000000" pitchFamily="65" charset="-120"/>
                <a:ea typeface="標楷體" panose="03000509000000000000" pitchFamily="65" charset="-120"/>
              </a:rPr>
              <a:t>如前之時間因素，於發現被害人陳Ｏ客屍體後，相關監視器畫面大多已遭覆蓋。惟專案小組成員毫不氣餒，積極研發新科技軟體，取得相關路口之監視器主機及再次搜索被告</a:t>
            </a:r>
            <a:r>
              <a:rPr lang="zh-TW" altLang="zh-TW" sz="2200" dirty="0" smtClean="0">
                <a:latin typeface="標楷體" panose="03000509000000000000" pitchFamily="65" charset="-120"/>
                <a:ea typeface="標楷體" panose="03000509000000000000" pitchFamily="65" charset="-120"/>
              </a:rPr>
              <a:t>楊</a:t>
            </a:r>
            <a:r>
              <a:rPr lang="zh-TW" altLang="zh-TW" sz="2400" dirty="0">
                <a:latin typeface="標楷體" panose="03000509000000000000" pitchFamily="65" charset="-120"/>
                <a:ea typeface="標楷體" panose="03000509000000000000" pitchFamily="65" charset="-120"/>
              </a:rPr>
              <a:t>Ｏ</a:t>
            </a:r>
            <a:r>
              <a:rPr lang="zh-TW" altLang="zh-TW" sz="2200" dirty="0" smtClean="0">
                <a:latin typeface="標楷體" panose="03000509000000000000" pitchFamily="65" charset="-120"/>
                <a:ea typeface="標楷體" panose="03000509000000000000" pitchFamily="65" charset="-120"/>
              </a:rPr>
              <a:t>儒</a:t>
            </a:r>
            <a:r>
              <a:rPr lang="zh-TW" altLang="zh-TW" sz="2200" dirty="0">
                <a:latin typeface="標楷體" panose="03000509000000000000" pitchFamily="65" charset="-120"/>
                <a:ea typeface="標楷體" panose="03000509000000000000" pitchFamily="65" charset="-120"/>
              </a:rPr>
              <a:t>住處後扣得其刻意刪除關鍵畫面後藏匿之監視器主機後，抽絲剝繭還原相關監視畫面。更利用新科技軟體勘察被告</a:t>
            </a:r>
            <a:r>
              <a:rPr lang="zh-TW" altLang="zh-TW" sz="2200" dirty="0" smtClean="0">
                <a:latin typeface="標楷體" panose="03000509000000000000" pitchFamily="65" charset="-120"/>
                <a:ea typeface="標楷體" panose="03000509000000000000" pitchFamily="65" charset="-120"/>
              </a:rPr>
              <a:t>楊</a:t>
            </a:r>
            <a:r>
              <a:rPr lang="zh-TW" altLang="zh-TW" sz="2400" dirty="0">
                <a:latin typeface="標楷體" panose="03000509000000000000" pitchFamily="65" charset="-120"/>
                <a:ea typeface="標楷體" panose="03000509000000000000" pitchFamily="65" charset="-120"/>
              </a:rPr>
              <a:t>Ｏ</a:t>
            </a:r>
            <a:r>
              <a:rPr lang="zh-TW" altLang="zh-TW" sz="2200" dirty="0" smtClean="0">
                <a:latin typeface="標楷體" panose="03000509000000000000" pitchFamily="65" charset="-120"/>
                <a:ea typeface="標楷體" panose="03000509000000000000" pitchFamily="65" charset="-120"/>
              </a:rPr>
              <a:t>儒</a:t>
            </a:r>
            <a:r>
              <a:rPr lang="zh-TW" altLang="zh-TW" sz="2200" dirty="0">
                <a:latin typeface="標楷體" panose="03000509000000000000" pitchFamily="65" charset="-120"/>
                <a:ea typeface="標楷體" panose="03000509000000000000" pitchFamily="65" charset="-120"/>
              </a:rPr>
              <a:t>扣案之行動電話定位紀錄，證明被告楊鴻儒先後於 </a:t>
            </a:r>
            <a:r>
              <a:rPr lang="en-US" altLang="zh-TW" sz="2200" dirty="0">
                <a:latin typeface="標楷體" panose="03000509000000000000" pitchFamily="65" charset="-120"/>
                <a:ea typeface="標楷體" panose="03000509000000000000" pitchFamily="65" charset="-120"/>
              </a:rPr>
              <a:t>6 </a:t>
            </a:r>
            <a:r>
              <a:rPr lang="zh-TW" altLang="zh-TW" sz="2200" dirty="0">
                <a:latin typeface="標楷體" panose="03000509000000000000" pitchFamily="65" charset="-120"/>
                <a:ea typeface="標楷體" panose="03000509000000000000" pitchFamily="65" charset="-120"/>
              </a:rPr>
              <a:t>月 </a:t>
            </a:r>
            <a:r>
              <a:rPr lang="en-US" altLang="zh-TW" sz="2200" dirty="0">
                <a:latin typeface="標楷體" panose="03000509000000000000" pitchFamily="65" charset="-120"/>
                <a:ea typeface="標楷體" panose="03000509000000000000" pitchFamily="65" charset="-120"/>
              </a:rPr>
              <a:t>27 </a:t>
            </a:r>
            <a:r>
              <a:rPr lang="zh-TW" altLang="zh-TW" sz="2200" dirty="0">
                <a:latin typeface="標楷體" panose="03000509000000000000" pitchFamily="65" charset="-120"/>
                <a:ea typeface="標楷體" panose="03000509000000000000" pitchFamily="65" charset="-120"/>
              </a:rPr>
              <a:t>日及 </a:t>
            </a:r>
            <a:r>
              <a:rPr lang="en-US" altLang="zh-TW" sz="2200" dirty="0">
                <a:latin typeface="標楷體" panose="03000509000000000000" pitchFamily="65" charset="-120"/>
                <a:ea typeface="標楷體" panose="03000509000000000000" pitchFamily="65" charset="-120"/>
              </a:rPr>
              <a:t>7 </a:t>
            </a:r>
            <a:r>
              <a:rPr lang="zh-TW" altLang="zh-TW" sz="2200" dirty="0">
                <a:latin typeface="標楷體" panose="03000509000000000000" pitchFamily="65" charset="-120"/>
                <a:ea typeface="標楷體" panose="03000509000000000000" pitchFamily="65" charset="-120"/>
              </a:rPr>
              <a:t>月 </a:t>
            </a:r>
            <a:r>
              <a:rPr lang="en-US" altLang="zh-TW" sz="2200" dirty="0">
                <a:latin typeface="標楷體" panose="03000509000000000000" pitchFamily="65" charset="-120"/>
                <a:ea typeface="標楷體" panose="03000509000000000000" pitchFamily="65" charset="-120"/>
              </a:rPr>
              <a:t>12 </a:t>
            </a:r>
            <a:r>
              <a:rPr lang="zh-TW" altLang="zh-TW" sz="2200" dirty="0">
                <a:latin typeface="標楷體" panose="03000509000000000000" pitchFamily="65" charset="-120"/>
                <a:ea typeface="標楷體" panose="03000509000000000000" pitchFamily="65" charset="-120"/>
              </a:rPr>
              <a:t>日均自烏日住處前往中橫之棄屍地點，使得被告</a:t>
            </a:r>
            <a:r>
              <a:rPr lang="zh-TW" altLang="zh-TW" sz="2200" dirty="0" smtClean="0">
                <a:latin typeface="標楷體" panose="03000509000000000000" pitchFamily="65" charset="-120"/>
                <a:ea typeface="標楷體" panose="03000509000000000000" pitchFamily="65" charset="-120"/>
              </a:rPr>
              <a:t>楊</a:t>
            </a:r>
            <a:r>
              <a:rPr lang="zh-TW" altLang="zh-TW" sz="2400" dirty="0">
                <a:latin typeface="標楷體" panose="03000509000000000000" pitchFamily="65" charset="-120"/>
                <a:ea typeface="標楷體" panose="03000509000000000000" pitchFamily="65" charset="-120"/>
              </a:rPr>
              <a:t>Ｏ</a:t>
            </a:r>
            <a:r>
              <a:rPr lang="zh-TW" altLang="zh-TW" sz="2200" dirty="0" smtClean="0">
                <a:latin typeface="標楷體" panose="03000509000000000000" pitchFamily="65" charset="-120"/>
                <a:ea typeface="標楷體" panose="03000509000000000000" pitchFamily="65" charset="-120"/>
              </a:rPr>
              <a:t>儒</a:t>
            </a:r>
            <a:r>
              <a:rPr lang="zh-TW" altLang="zh-TW" sz="2200" dirty="0">
                <a:latin typeface="標楷體" panose="03000509000000000000" pitchFamily="65" charset="-120"/>
                <a:ea typeface="標楷體" panose="03000509000000000000" pitchFamily="65" charset="-120"/>
              </a:rPr>
              <a:t>之殺人犯行 無所遁形。</a:t>
            </a:r>
          </a:p>
          <a:p>
            <a:pPr lvl="0"/>
            <a:r>
              <a:rPr lang="zh-TW" altLang="en-US" sz="3000" b="1" dirty="0" smtClean="0">
                <a:latin typeface="標楷體" panose="03000509000000000000" pitchFamily="65" charset="-120"/>
                <a:ea typeface="標楷體" panose="03000509000000000000" pitchFamily="65" charset="-120"/>
              </a:rPr>
              <a:t>五、</a:t>
            </a:r>
            <a:r>
              <a:rPr lang="zh-TW" altLang="zh-TW" sz="3000" b="1" dirty="0" smtClean="0">
                <a:latin typeface="標楷體" panose="03000509000000000000" pitchFamily="65" charset="-120"/>
                <a:ea typeface="標楷體" panose="03000509000000000000" pitchFamily="65" charset="-120"/>
              </a:rPr>
              <a:t>跟</a:t>
            </a:r>
            <a:r>
              <a:rPr lang="zh-TW" altLang="zh-TW" sz="3000" b="1" dirty="0">
                <a:latin typeface="標楷體" panose="03000509000000000000" pitchFamily="65" charset="-120"/>
                <a:ea typeface="標楷體" panose="03000509000000000000" pitchFamily="65" charset="-120"/>
              </a:rPr>
              <a:t>監埋伏、科技蒐證： </a:t>
            </a:r>
            <a:endParaRPr lang="zh-TW" altLang="zh-TW" sz="3000" dirty="0">
              <a:latin typeface="標楷體" panose="03000509000000000000" pitchFamily="65" charset="-120"/>
              <a:ea typeface="標楷體" panose="03000509000000000000" pitchFamily="65" charset="-120"/>
            </a:endParaRPr>
          </a:p>
          <a:p>
            <a:r>
              <a:rPr lang="zh-TW" altLang="zh-TW" sz="2200" dirty="0">
                <a:latin typeface="標楷體" panose="03000509000000000000" pitchFamily="65" charset="-120"/>
                <a:ea typeface="標楷體" panose="03000509000000000000" pitchFamily="65" charset="-120"/>
              </a:rPr>
              <a:t>為查明</a:t>
            </a:r>
            <a:r>
              <a:rPr lang="zh-TW" altLang="zh-TW" sz="2200" dirty="0" smtClean="0">
                <a:latin typeface="標楷體" panose="03000509000000000000" pitchFamily="65" charset="-120"/>
                <a:ea typeface="標楷體" panose="03000509000000000000" pitchFamily="65" charset="-120"/>
              </a:rPr>
              <a:t>楊</a:t>
            </a:r>
            <a:r>
              <a:rPr lang="zh-TW" altLang="zh-TW" sz="2400" dirty="0">
                <a:latin typeface="標楷體" panose="03000509000000000000" pitchFamily="65" charset="-120"/>
                <a:ea typeface="標楷體" panose="03000509000000000000" pitchFamily="65" charset="-120"/>
              </a:rPr>
              <a:t>Ｏ</a:t>
            </a:r>
            <a:r>
              <a:rPr lang="zh-TW" altLang="zh-TW" sz="2200" dirty="0" smtClean="0">
                <a:latin typeface="標楷體" panose="03000509000000000000" pitchFamily="65" charset="-120"/>
                <a:ea typeface="標楷體" panose="03000509000000000000" pitchFamily="65" charset="-120"/>
              </a:rPr>
              <a:t>儒</a:t>
            </a:r>
            <a:r>
              <a:rPr lang="zh-TW" altLang="zh-TW" sz="2200" dirty="0">
                <a:latin typeface="標楷體" panose="03000509000000000000" pitchFamily="65" charset="-120"/>
                <a:ea typeface="標楷體" panose="03000509000000000000" pitchFamily="65" charset="-120"/>
              </a:rPr>
              <a:t>行蹤，除調閱相關車行紀錄及路口監視錄 影畫面研判，並佐以其使用車輛之過戶紀錄後，察覺</a:t>
            </a:r>
            <a:r>
              <a:rPr lang="zh-TW" altLang="zh-TW" sz="2200" dirty="0" smtClean="0">
                <a:latin typeface="標楷體" panose="03000509000000000000" pitchFamily="65" charset="-120"/>
                <a:ea typeface="標楷體" panose="03000509000000000000" pitchFamily="65" charset="-120"/>
              </a:rPr>
              <a:t>楊</a:t>
            </a:r>
            <a:r>
              <a:rPr lang="zh-TW" altLang="zh-TW" sz="2400" dirty="0">
                <a:latin typeface="標楷體" panose="03000509000000000000" pitchFamily="65" charset="-120"/>
                <a:ea typeface="標楷體" panose="03000509000000000000" pitchFamily="65" charset="-120"/>
              </a:rPr>
              <a:t>Ｏ</a:t>
            </a:r>
            <a:r>
              <a:rPr lang="zh-TW" altLang="zh-TW" sz="2200" dirty="0" smtClean="0">
                <a:latin typeface="標楷體" panose="03000509000000000000" pitchFamily="65" charset="-120"/>
                <a:ea typeface="標楷體" panose="03000509000000000000" pitchFamily="65" charset="-120"/>
              </a:rPr>
              <a:t>儒</a:t>
            </a:r>
            <a:r>
              <a:rPr lang="zh-TW" altLang="zh-TW" sz="2200" dirty="0">
                <a:latin typeface="標楷體" panose="03000509000000000000" pitchFamily="65" charset="-120"/>
                <a:ea typeface="標楷體" panose="03000509000000000000" pitchFamily="65" charset="-120"/>
              </a:rPr>
              <a:t>於案發後旋將車輛轉賣至臺南市歸仁區之車行，專案小組立即南下跟監埋伏，期間根據中古車輛買賣合約書中</a:t>
            </a:r>
            <a:r>
              <a:rPr lang="zh-TW" altLang="zh-TW" sz="2200" dirty="0" smtClean="0">
                <a:latin typeface="標楷體" panose="03000509000000000000" pitchFamily="65" charset="-120"/>
                <a:ea typeface="標楷體" panose="03000509000000000000" pitchFamily="65" charset="-120"/>
              </a:rPr>
              <a:t>楊</a:t>
            </a:r>
            <a:r>
              <a:rPr lang="zh-TW" altLang="zh-TW" sz="2400" dirty="0">
                <a:latin typeface="標楷體" panose="03000509000000000000" pitchFamily="65" charset="-120"/>
                <a:ea typeface="標楷體" panose="03000509000000000000" pitchFamily="65" charset="-120"/>
              </a:rPr>
              <a:t>Ｏ</a:t>
            </a:r>
            <a:r>
              <a:rPr lang="zh-TW" altLang="zh-TW" sz="2200" dirty="0" smtClean="0">
                <a:latin typeface="標楷體" panose="03000509000000000000" pitchFamily="65" charset="-120"/>
                <a:ea typeface="標楷體" panose="03000509000000000000" pitchFamily="65" charset="-120"/>
              </a:rPr>
              <a:t>儒</a:t>
            </a:r>
            <a:r>
              <a:rPr lang="zh-TW" altLang="zh-TW" sz="2200" dirty="0">
                <a:latin typeface="標楷體" panose="03000509000000000000" pitchFamily="65" charset="-120"/>
                <a:ea typeface="標楷體" panose="03000509000000000000" pitchFamily="65" charset="-120"/>
              </a:rPr>
              <a:t>留載之行動電話門號，調閱申設人資料並進行通訊監察結果，獲悉吳Ｏ條涉嫌將</a:t>
            </a:r>
            <a:r>
              <a:rPr lang="zh-TW" altLang="zh-TW" sz="2200" dirty="0" smtClean="0">
                <a:latin typeface="標楷體" panose="03000509000000000000" pitchFamily="65" charset="-120"/>
                <a:ea typeface="標楷體" panose="03000509000000000000" pitchFamily="65" charset="-120"/>
              </a:rPr>
              <a:t>楊</a:t>
            </a:r>
            <a:r>
              <a:rPr lang="zh-TW" altLang="zh-TW" sz="2400" dirty="0">
                <a:latin typeface="標楷體" panose="03000509000000000000" pitchFamily="65" charset="-120"/>
                <a:ea typeface="標楷體" panose="03000509000000000000" pitchFamily="65" charset="-120"/>
              </a:rPr>
              <a:t>Ｏ</a:t>
            </a:r>
            <a:r>
              <a:rPr lang="zh-TW" altLang="zh-TW" sz="2200" dirty="0" smtClean="0">
                <a:latin typeface="標楷體" panose="03000509000000000000" pitchFamily="65" charset="-120"/>
                <a:ea typeface="標楷體" panose="03000509000000000000" pitchFamily="65" charset="-120"/>
              </a:rPr>
              <a:t>儒</a:t>
            </a:r>
            <a:r>
              <a:rPr lang="zh-TW" altLang="zh-TW" sz="2200" dirty="0">
                <a:latin typeface="標楷體" panose="03000509000000000000" pitchFamily="65" charset="-120"/>
                <a:ea typeface="標楷體" panose="03000509000000000000" pitchFamily="65" charset="-120"/>
              </a:rPr>
              <a:t>藏匿在前述工寮。惟上開工寮藏匿在原野叢林之中，外觀上難以辨 識出入口，經專案小組調借裝有高解析畫素之六軸飛行器蒐證結果，方得以辨別相關地理位置，而順利拘提</a:t>
            </a:r>
            <a:r>
              <a:rPr lang="zh-TW" altLang="zh-TW" sz="2200" dirty="0" smtClean="0">
                <a:latin typeface="標楷體" panose="03000509000000000000" pitchFamily="65" charset="-120"/>
                <a:ea typeface="標楷體" panose="03000509000000000000" pitchFamily="65" charset="-120"/>
              </a:rPr>
              <a:t>楊</a:t>
            </a:r>
            <a:r>
              <a:rPr lang="zh-TW" altLang="zh-TW" sz="2400" dirty="0">
                <a:latin typeface="標楷體" panose="03000509000000000000" pitchFamily="65" charset="-120"/>
                <a:ea typeface="標楷體" panose="03000509000000000000" pitchFamily="65" charset="-120"/>
              </a:rPr>
              <a:t>Ｏ</a:t>
            </a:r>
            <a:r>
              <a:rPr lang="zh-TW" altLang="zh-TW" sz="2200" dirty="0" smtClean="0">
                <a:latin typeface="標楷體" panose="03000509000000000000" pitchFamily="65" charset="-120"/>
                <a:ea typeface="標楷體" panose="03000509000000000000" pitchFamily="65" charset="-120"/>
              </a:rPr>
              <a:t>儒</a:t>
            </a:r>
            <a:r>
              <a:rPr lang="zh-TW" altLang="zh-TW" sz="2200" dirty="0">
                <a:latin typeface="標楷體" panose="03000509000000000000" pitchFamily="65" charset="-120"/>
                <a:ea typeface="標楷體" panose="03000509000000000000" pitchFamily="65" charset="-120"/>
              </a:rPr>
              <a:t>到案。</a:t>
            </a:r>
          </a:p>
          <a:p>
            <a:endParaRPr lang="zh-TW" altLang="en-US"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8575251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97280" y="278365"/>
            <a:ext cx="10058400" cy="1476294"/>
          </a:xfrm>
        </p:spPr>
        <p:txBody>
          <a:bodyPr/>
          <a:lstStyle/>
          <a:p>
            <a:r>
              <a:rPr lang="zh-TW" altLang="en-US" sz="4400" dirty="0">
                <a:solidFill>
                  <a:srgbClr val="002060"/>
                </a:solidFill>
                <a:latin typeface="標楷體" panose="03000509000000000000" pitchFamily="65" charset="-120"/>
                <a:ea typeface="標楷體" panose="03000509000000000000" pitchFamily="65" charset="-120"/>
              </a:rPr>
              <a:t>叁</a:t>
            </a:r>
            <a:r>
              <a:rPr lang="zh-TW" altLang="zh-TW" sz="4400" dirty="0" smtClean="0">
                <a:solidFill>
                  <a:srgbClr val="002060"/>
                </a:solidFill>
                <a:latin typeface="標楷體" panose="03000509000000000000" pitchFamily="65" charset="-120"/>
                <a:ea typeface="標楷體" panose="03000509000000000000" pitchFamily="65" charset="-120"/>
              </a:rPr>
              <a:t>、</a:t>
            </a:r>
            <a:r>
              <a:rPr lang="zh-TW" altLang="zh-TW" sz="4400" dirty="0">
                <a:solidFill>
                  <a:srgbClr val="002060"/>
                </a:solidFill>
                <a:latin typeface="標楷體" panose="03000509000000000000" pitchFamily="65" charset="-120"/>
                <a:ea typeface="標楷體" panose="03000509000000000000" pitchFamily="65" charset="-120"/>
              </a:rPr>
              <a:t>偵辦歷程與特點：</a:t>
            </a:r>
            <a:r>
              <a:rPr lang="zh-TW" altLang="zh-TW" dirty="0">
                <a:latin typeface="標楷體" panose="03000509000000000000" pitchFamily="65" charset="-120"/>
                <a:ea typeface="標楷體" panose="03000509000000000000" pitchFamily="65" charset="-120"/>
              </a:rPr>
              <a:t/>
            </a:r>
            <a:br>
              <a:rPr lang="zh-TW" altLang="zh-TW" dirty="0">
                <a:latin typeface="標楷體" panose="03000509000000000000" pitchFamily="65" charset="-120"/>
                <a:ea typeface="標楷體" panose="03000509000000000000" pitchFamily="65" charset="-120"/>
              </a:rPr>
            </a:br>
            <a:endParaRPr lang="zh-TW" altLang="en-US" dirty="0">
              <a:latin typeface="標楷體" panose="03000509000000000000" pitchFamily="65" charset="-120"/>
              <a:ea typeface="標楷體" panose="03000509000000000000" pitchFamily="65" charset="-120"/>
            </a:endParaRPr>
          </a:p>
        </p:txBody>
      </p:sp>
      <p:sp>
        <p:nvSpPr>
          <p:cNvPr id="3" name="內容版面配置區 2"/>
          <p:cNvSpPr>
            <a:spLocks noGrp="1"/>
          </p:cNvSpPr>
          <p:nvPr>
            <p:ph sz="quarter" idx="1"/>
          </p:nvPr>
        </p:nvSpPr>
        <p:spPr/>
        <p:txBody>
          <a:bodyPr/>
          <a:lstStyle/>
          <a:p>
            <a:r>
              <a:rPr lang="zh-TW" altLang="zh-TW" dirty="0" smtClean="0">
                <a:latin typeface="標楷體" panose="03000509000000000000" pitchFamily="65" charset="-120"/>
                <a:ea typeface="標楷體" panose="03000509000000000000" pitchFamily="65" charset="-120"/>
              </a:rPr>
              <a:t>本</a:t>
            </a:r>
            <a:r>
              <a:rPr lang="zh-TW" altLang="zh-TW" dirty="0">
                <a:latin typeface="標楷體" panose="03000509000000000000" pitchFamily="65" charset="-120"/>
                <a:ea typeface="標楷體" panose="03000509000000000000" pitchFamily="65" charset="-120"/>
              </a:rPr>
              <a:t>案係臺中市政府警察局第四分局於</a:t>
            </a:r>
            <a:r>
              <a:rPr lang="en-US" altLang="zh-TW" dirty="0">
                <a:latin typeface="標楷體" panose="03000509000000000000" pitchFamily="65" charset="-120"/>
                <a:ea typeface="標楷體" panose="03000509000000000000" pitchFamily="65" charset="-120"/>
              </a:rPr>
              <a:t>104 </a:t>
            </a:r>
            <a:r>
              <a:rPr lang="zh-TW" altLang="zh-TW" dirty="0">
                <a:latin typeface="標楷體" panose="03000509000000000000" pitchFamily="65" charset="-120"/>
                <a:ea typeface="標楷體" panose="03000509000000000000" pitchFamily="65" charset="-120"/>
              </a:rPr>
              <a:t>年 </a:t>
            </a:r>
            <a:r>
              <a:rPr lang="en-US" altLang="zh-TW" dirty="0">
                <a:latin typeface="標楷體" panose="03000509000000000000" pitchFamily="65" charset="-120"/>
                <a:ea typeface="標楷體" panose="03000509000000000000" pitchFamily="65" charset="-120"/>
              </a:rPr>
              <a:t>7 </a:t>
            </a:r>
            <a:r>
              <a:rPr lang="zh-TW" altLang="zh-TW" dirty="0">
                <a:latin typeface="標楷體" panose="03000509000000000000" pitchFamily="65" charset="-120"/>
                <a:ea typeface="標楷體" panose="03000509000000000000" pitchFamily="65" charset="-120"/>
              </a:rPr>
              <a:t>月</a:t>
            </a:r>
            <a:r>
              <a:rPr lang="en-US" altLang="zh-TW" dirty="0">
                <a:latin typeface="標楷體" panose="03000509000000000000" pitchFamily="65" charset="-120"/>
                <a:ea typeface="標楷體" panose="03000509000000000000" pitchFamily="65" charset="-120"/>
              </a:rPr>
              <a:t>14</a:t>
            </a:r>
            <a:r>
              <a:rPr lang="zh-TW" altLang="zh-TW" dirty="0">
                <a:latin typeface="標楷體" panose="03000509000000000000" pitchFamily="65" charset="-120"/>
                <a:ea typeface="標楷體" panose="03000509000000000000" pitchFamily="65" charset="-120"/>
              </a:rPr>
              <a:t>日受理賴Ｏ雄之失蹤人口案，除立即通報協尋及積極查訪外，並於 </a:t>
            </a:r>
            <a:r>
              <a:rPr lang="en-US" altLang="zh-TW" dirty="0">
                <a:latin typeface="標楷體" panose="03000509000000000000" pitchFamily="65" charset="-120"/>
                <a:ea typeface="標楷體" panose="03000509000000000000" pitchFamily="65" charset="-120"/>
              </a:rPr>
              <a:t>8 </a:t>
            </a:r>
            <a:r>
              <a:rPr lang="zh-TW" altLang="zh-TW" dirty="0">
                <a:latin typeface="標楷體" panose="03000509000000000000" pitchFamily="65" charset="-120"/>
                <a:ea typeface="標楷體" panose="03000509000000000000" pitchFamily="65" charset="-120"/>
              </a:rPr>
              <a:t>月 </a:t>
            </a:r>
            <a:r>
              <a:rPr lang="en-US" altLang="zh-TW" dirty="0">
                <a:latin typeface="標楷體" panose="03000509000000000000" pitchFamily="65" charset="-120"/>
                <a:ea typeface="標楷體" panose="03000509000000000000" pitchFamily="65" charset="-120"/>
              </a:rPr>
              <a:t>31 </a:t>
            </a:r>
            <a:r>
              <a:rPr lang="zh-TW" altLang="zh-TW" dirty="0">
                <a:latin typeface="標楷體" panose="03000509000000000000" pitchFamily="65" charset="-120"/>
                <a:ea typeface="標楷體" panose="03000509000000000000" pitchFamily="65" charset="-120"/>
              </a:rPr>
              <a:t>日報請指揮偵辦</a:t>
            </a:r>
            <a:r>
              <a:rPr lang="zh-TW" altLang="zh-TW"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台中地方法院檢察署</a:t>
            </a:r>
            <a:r>
              <a:rPr lang="zh-TW" altLang="zh-TW" dirty="0" smtClean="0">
                <a:latin typeface="標楷體" panose="03000509000000000000" pitchFamily="65" charset="-120"/>
                <a:ea typeface="標楷體" panose="03000509000000000000" pitchFamily="65" charset="-120"/>
              </a:rPr>
              <a:t>林依成</a:t>
            </a:r>
            <a:r>
              <a:rPr lang="zh-TW" altLang="zh-TW" dirty="0">
                <a:latin typeface="標楷體" panose="03000509000000000000" pitchFamily="65" charset="-120"/>
                <a:ea typeface="標楷體" panose="03000509000000000000" pitchFamily="65" charset="-120"/>
              </a:rPr>
              <a:t>檢察官</a:t>
            </a:r>
            <a:r>
              <a:rPr lang="zh-TW" altLang="zh-TW" dirty="0" smtClean="0">
                <a:latin typeface="標楷體" panose="03000509000000000000" pitchFamily="65" charset="-120"/>
                <a:ea typeface="標楷體" panose="03000509000000000000" pitchFamily="65" charset="-120"/>
              </a:rPr>
              <a:t>據報</a:t>
            </a:r>
            <a:r>
              <a:rPr lang="zh-TW" altLang="zh-TW" dirty="0">
                <a:latin typeface="標楷體" panose="03000509000000000000" pitchFamily="65" charset="-120"/>
                <a:ea typeface="標楷體" panose="03000509000000000000" pitchFamily="65" charset="-120"/>
              </a:rPr>
              <a:t>後研判被害人賴Ｏ雄恐遭殺害，立即召開專案會議密 集研商。</a:t>
            </a:r>
            <a:r>
              <a:rPr lang="zh-TW" altLang="zh-TW" dirty="0" smtClean="0">
                <a:latin typeface="標楷體" panose="03000509000000000000" pitchFamily="65" charset="-120"/>
                <a:ea typeface="標楷體" panose="03000509000000000000" pitchFamily="65" charset="-120"/>
              </a:rPr>
              <a:t>期間同年 </a:t>
            </a:r>
            <a:r>
              <a:rPr lang="en-US" altLang="zh-TW" dirty="0">
                <a:latin typeface="標楷體" panose="03000509000000000000" pitchFamily="65" charset="-120"/>
                <a:ea typeface="標楷體" panose="03000509000000000000" pitchFamily="65" charset="-120"/>
              </a:rPr>
              <a:t>10 </a:t>
            </a:r>
            <a:r>
              <a:rPr lang="zh-TW" altLang="zh-TW" dirty="0">
                <a:latin typeface="標楷體" panose="03000509000000000000" pitchFamily="65" charset="-120"/>
                <a:ea typeface="標楷體" panose="03000509000000000000" pitchFamily="65" charset="-120"/>
              </a:rPr>
              <a:t>月 </a:t>
            </a:r>
            <a:r>
              <a:rPr lang="en-US" altLang="zh-TW" dirty="0">
                <a:latin typeface="標楷體" panose="03000509000000000000" pitchFamily="65" charset="-120"/>
                <a:ea typeface="標楷體" panose="03000509000000000000" pitchFamily="65" charset="-120"/>
              </a:rPr>
              <a:t>4 </a:t>
            </a:r>
            <a:r>
              <a:rPr lang="zh-TW" altLang="zh-TW" dirty="0" smtClean="0">
                <a:latin typeface="標楷體" panose="03000509000000000000" pitchFamily="65" charset="-120"/>
                <a:ea typeface="標楷體" panose="03000509000000000000" pitchFamily="65" charset="-120"/>
              </a:rPr>
              <a:t>日</a:t>
            </a:r>
            <a:r>
              <a:rPr lang="zh-TW" altLang="en-US" dirty="0" smtClean="0">
                <a:latin typeface="標楷體" panose="03000509000000000000" pitchFamily="65" charset="-120"/>
                <a:ea typeface="標楷體" panose="03000509000000000000" pitchFamily="65" charset="-120"/>
              </a:rPr>
              <a:t>因被害人賴光雄家屬致該地召魂又意外發現第二桶屍</a:t>
            </a:r>
            <a:r>
              <a:rPr lang="zh-TW" altLang="zh-TW" dirty="0" smtClean="0">
                <a:latin typeface="標楷體" panose="03000509000000000000" pitchFamily="65" charset="-120"/>
                <a:ea typeface="標楷體" panose="03000509000000000000" pitchFamily="65" charset="-120"/>
              </a:rPr>
              <a:t>，在</a:t>
            </a:r>
            <a:r>
              <a:rPr lang="zh-TW" altLang="zh-TW" dirty="0">
                <a:latin typeface="標楷體" panose="03000509000000000000" pitchFamily="65" charset="-120"/>
                <a:ea typeface="標楷體" panose="03000509000000000000" pitchFamily="65" charset="-120"/>
              </a:rPr>
              <a:t>同一地點附近尋得上開綠色鐵桶，查證結果被害人陳Ｏ客亦為本轄失蹤人口，且與楊Ｏ儒亦有關聯，</a:t>
            </a:r>
            <a:r>
              <a:rPr lang="zh-TW" altLang="zh-TW" dirty="0" smtClean="0">
                <a:latin typeface="標楷體" panose="03000509000000000000" pitchFamily="65" charset="-120"/>
                <a:ea typeface="標楷體" panose="03000509000000000000" pitchFamily="65" charset="-120"/>
              </a:rPr>
              <a:t>檢察官</a:t>
            </a:r>
            <a:r>
              <a:rPr lang="zh-TW" altLang="zh-TW" dirty="0">
                <a:latin typeface="標楷體" panose="03000509000000000000" pitchFamily="65" charset="-120"/>
                <a:ea typeface="標楷體" panose="03000509000000000000" pitchFamily="65" charset="-120"/>
              </a:rPr>
              <a:t>旋指揮臺中市政府警察局刑事警察大隊及第</a:t>
            </a:r>
            <a:r>
              <a:rPr lang="zh-TW" altLang="zh-TW" dirty="0" smtClean="0">
                <a:latin typeface="標楷體" panose="03000509000000000000" pitchFamily="65" charset="-120"/>
                <a:ea typeface="標楷體" panose="03000509000000000000" pitchFamily="65" charset="-120"/>
              </a:rPr>
              <a:t>三</a:t>
            </a:r>
            <a:r>
              <a:rPr lang="zh-TW" altLang="en-US" dirty="0" smtClean="0">
                <a:latin typeface="標楷體" panose="03000509000000000000" pitchFamily="65" charset="-120"/>
                <a:ea typeface="標楷體" panose="03000509000000000000" pitchFamily="65" charset="-120"/>
              </a:rPr>
              <a:t>、四</a:t>
            </a:r>
            <a:r>
              <a:rPr lang="zh-TW" altLang="zh-TW" dirty="0" smtClean="0">
                <a:latin typeface="標楷體" panose="03000509000000000000" pitchFamily="65" charset="-120"/>
                <a:ea typeface="標楷體" panose="03000509000000000000" pitchFamily="65" charset="-120"/>
              </a:rPr>
              <a:t>分局</a:t>
            </a:r>
            <a:r>
              <a:rPr lang="zh-TW" altLang="zh-TW" dirty="0">
                <a:latin typeface="標楷體" panose="03000509000000000000" pitchFamily="65" charset="-120"/>
                <a:ea typeface="標楷體" panose="03000509000000000000" pitchFamily="65" charset="-120"/>
              </a:rPr>
              <a:t>進行偵查，是辦案團隊即綜整兩案事證、縝密偵查而</a:t>
            </a:r>
            <a:r>
              <a:rPr lang="zh-TW" altLang="zh-TW" dirty="0" smtClean="0">
                <a:latin typeface="標楷體" panose="03000509000000000000" pitchFamily="65" charset="-120"/>
                <a:ea typeface="標楷體" panose="03000509000000000000" pitchFamily="65" charset="-120"/>
              </a:rPr>
              <a:t>查獲本</a:t>
            </a:r>
            <a:r>
              <a:rPr lang="zh-TW" altLang="zh-TW" dirty="0">
                <a:latin typeface="標楷體" panose="03000509000000000000" pitchFamily="65" charset="-120"/>
                <a:ea typeface="標楷體" panose="03000509000000000000" pitchFamily="65" charset="-120"/>
              </a:rPr>
              <a:t>案</a:t>
            </a:r>
            <a:r>
              <a:rPr lang="zh-TW" altLang="zh-TW" dirty="0" smtClean="0">
                <a:latin typeface="標楷體" panose="03000509000000000000" pitchFamily="65" charset="-120"/>
                <a:ea typeface="標楷體" panose="03000509000000000000" pitchFamily="65" charset="-120"/>
              </a:rPr>
              <a:t>。</a:t>
            </a:r>
            <a:endParaRPr lang="en-US" altLang="zh-TW" dirty="0" smtClean="0">
              <a:latin typeface="標楷體" panose="03000509000000000000" pitchFamily="65" charset="-120"/>
              <a:ea typeface="標楷體" panose="03000509000000000000" pitchFamily="65" charset="-120"/>
            </a:endParaRPr>
          </a:p>
          <a:p>
            <a:r>
              <a:rPr lang="zh-TW" altLang="zh-TW" dirty="0" smtClean="0">
                <a:latin typeface="標楷體" panose="03000509000000000000" pitchFamily="65" charset="-120"/>
                <a:ea typeface="標楷體" panose="03000509000000000000" pitchFamily="65" charset="-120"/>
              </a:rPr>
              <a:t>本</a:t>
            </a:r>
            <a:r>
              <a:rPr lang="zh-TW" altLang="zh-TW" dirty="0">
                <a:latin typeface="標楷體" panose="03000509000000000000" pitchFamily="65" charset="-120"/>
                <a:ea typeface="標楷體" panose="03000509000000000000" pitchFamily="65" charset="-120"/>
              </a:rPr>
              <a:t>案偵查特點如下：</a:t>
            </a:r>
          </a:p>
          <a:p>
            <a:endParaRPr lang="zh-TW" altLang="en-US" dirty="0"/>
          </a:p>
        </p:txBody>
      </p:sp>
    </p:spTree>
    <p:extLst>
      <p:ext uri="{BB962C8B-B14F-4D97-AF65-F5344CB8AC3E}">
        <p14:creationId xmlns:p14="http://schemas.microsoft.com/office/powerpoint/2010/main" val="2582660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市鎮">
  <a:themeElements>
    <a:clrScheme name="市鎮">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市鎮">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市鎮">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457</TotalTime>
  <Words>2509</Words>
  <Application>Microsoft Office PowerPoint</Application>
  <PresentationFormat>自訂</PresentationFormat>
  <Paragraphs>100</Paragraphs>
  <Slides>34</Slides>
  <Notes>2</Notes>
  <HiddenSlides>0</HiddenSlides>
  <MMClips>0</MMClips>
  <ScaleCrop>false</ScaleCrop>
  <HeadingPairs>
    <vt:vector size="4" baseType="variant">
      <vt:variant>
        <vt:lpstr>佈景主題</vt:lpstr>
      </vt:variant>
      <vt:variant>
        <vt:i4>1</vt:i4>
      </vt:variant>
      <vt:variant>
        <vt:lpstr>投影片標題</vt:lpstr>
      </vt:variant>
      <vt:variant>
        <vt:i4>34</vt:i4>
      </vt:variant>
    </vt:vector>
  </HeadingPairs>
  <TitlesOfParts>
    <vt:vector size="35" baseType="lpstr">
      <vt:lpstr>市鎮</vt:lpstr>
      <vt:lpstr>警察大學警佐班第37期第7小組 專題報告討論</vt:lpstr>
      <vt:lpstr>報告</vt:lpstr>
      <vt:lpstr>壹、偵辦緣由：</vt:lpstr>
      <vt:lpstr>PowerPoint 簡報</vt:lpstr>
      <vt:lpstr>貳、犯罪事實概述 </vt:lpstr>
      <vt:lpstr>PowerPoint 簡報</vt:lpstr>
      <vt:lpstr>PowerPoint 簡報</vt:lpstr>
      <vt:lpstr>PowerPoint 簡報</vt:lpstr>
      <vt:lpstr>叁、偵辦歷程與特點： </vt:lpstr>
      <vt:lpstr>一、桶屍案相關人：</vt:lpstr>
      <vt:lpstr>二、刑事局行為科學股分析楊嫌性格：</vt:lpstr>
      <vt:lpstr>三、偵辦作為及科學證據：</vt:lpstr>
      <vt:lpstr>PowerPoint 簡報</vt:lpstr>
      <vt:lpstr>(一)地區查訪：失蹤人口受理、治安人口過濾查訪。 </vt:lpstr>
      <vt:lpstr>PowerPoint 簡報</vt:lpstr>
      <vt:lpstr>(二)監視器調閱分析：犯嫌住家監視器主機(舊主機毀損還原)相關犯案過程路線監視器調閱  </vt:lpstr>
      <vt:lpstr>(三)公用電話、手機通聯及基地台掃描定位分析： </vt:lpstr>
      <vt:lpstr>PowerPoint 簡報</vt:lpstr>
      <vt:lpstr>PowerPoint 簡報</vt:lpstr>
      <vt:lpstr>(四)手機網路交友網頁及地圖時間軸分析(犯案時間路線還原重建) </vt:lpstr>
      <vt:lpstr>地圖時間軸分析</vt:lpstr>
      <vt:lpstr>(五)做案、逃亡交通工具車行記錄定位監控通知及GPS追蹤，個人手機警政APP網頁。 </vt:lpstr>
      <vt:lpstr>犯罪情資分析系統</vt:lpstr>
      <vt:lpstr>(六)商借民間開發4K影像多軸飛行器山區搜尋嫌犯落腳藏匿處。 </vt:lpstr>
      <vt:lpstr>嫌犯落腳藏匿處</vt:lpstr>
      <vt:lpstr>4K影像多軸飛行器</vt:lpstr>
      <vt:lpstr>  (七)犯嫌犯罪行為心理剖析、證人測謊分析、死因及毒物、微物(毛髮、體液、車內鐵桶漆痕)及文書分析鑑識。 (本案鑑識工作除槍彈鑑識股未參與其餘單位全加入) </vt:lpstr>
      <vt:lpstr>PowerPoint 簡報</vt:lpstr>
      <vt:lpstr>PowerPoint 簡報</vt:lpstr>
      <vt:lpstr>PowerPoint 簡報</vt:lpstr>
      <vt:lpstr>PowerPoint 簡報</vt:lpstr>
      <vt:lpstr>叁、司法審理結果</vt:lpstr>
      <vt:lpstr>肆、結語</vt:lpstr>
      <vt:lpstr>五、結語</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警察大學警佐班第37期第7小組專題報告討論</dc:title>
  <dc:creator>邱量虔(clc888)</dc:creator>
  <cp:lastModifiedBy>user</cp:lastModifiedBy>
  <cp:revision>92</cp:revision>
  <dcterms:created xsi:type="dcterms:W3CDTF">2017-07-02T01:30:21Z</dcterms:created>
  <dcterms:modified xsi:type="dcterms:W3CDTF">2017-08-25T08:36:32Z</dcterms:modified>
</cp:coreProperties>
</file>