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4" r:id="rId3"/>
    <p:sldId id="257" r:id="rId4"/>
    <p:sldId id="279" r:id="rId5"/>
    <p:sldId id="280" r:id="rId6"/>
    <p:sldId id="258" r:id="rId7"/>
    <p:sldId id="259" r:id="rId8"/>
    <p:sldId id="260" r:id="rId9"/>
    <p:sldId id="261" r:id="rId10"/>
    <p:sldId id="262" r:id="rId11"/>
    <p:sldId id="263" r:id="rId12"/>
  </p:sldIdLst>
  <p:sldSz cx="9144000" cy="6858000" type="screen4x3"/>
  <p:notesSz cx="6858000" cy="9144000"/>
  <p:defaultTextStyle>
    <a:defPPr>
      <a:defRPr lang="zh-TW"/>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等深淺樣式 2 - 輔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vertBarState="maximized">
    <p:restoredLeft sz="34587" autoAdjust="0"/>
    <p:restoredTop sz="94670" autoAdjust="0"/>
  </p:normalViewPr>
  <p:slideViewPr>
    <p:cSldViewPr>
      <p:cViewPr varScale="1">
        <p:scale>
          <a:sx n="109" d="100"/>
          <a:sy n="109" d="100"/>
        </p:scale>
        <p:origin x="-1674" y="-84"/>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標題投影片">
    <p:spTree>
      <p:nvGrpSpPr>
        <p:cNvPr id="1" name=""/>
        <p:cNvGrpSpPr/>
        <p:nvPr/>
      </p:nvGrpSpPr>
      <p:grpSpPr>
        <a:xfrm>
          <a:off x="0" y="0"/>
          <a:ext cx="0" cy="0"/>
          <a:chOff x="0" y="0"/>
          <a:chExt cx="0" cy="0"/>
        </a:xfrm>
      </p:grpSpPr>
      <p:sp>
        <p:nvSpPr>
          <p:cNvPr id="2" name="標題 1"/>
          <p:cNvSpPr>
            <a:spLocks noGrp="1"/>
          </p:cNvSpPr>
          <p:nvPr>
            <p:ph type="ctrTitle"/>
          </p:nvPr>
        </p:nvSpPr>
        <p:spPr>
          <a:xfrm>
            <a:off x="685800" y="2130425"/>
            <a:ext cx="7772400" cy="1470025"/>
          </a:xfrm>
        </p:spPr>
        <p:txBody>
          <a:bodyPr/>
          <a:lstStyle/>
          <a:p>
            <a:r>
              <a:rPr lang="zh-TW" altLang="en-US" smtClean="0"/>
              <a:t>按一下以編輯母片標題樣式</a:t>
            </a:r>
            <a:endParaRPr lang="zh-TW" altLang="en-US"/>
          </a:p>
        </p:txBody>
      </p:sp>
      <p:sp>
        <p:nvSpPr>
          <p:cNvPr id="3" name="副標題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TW" altLang="en-US" smtClean="0"/>
              <a:t>按一下以編輯母片副標題樣式</a:t>
            </a:r>
            <a:endParaRPr lang="zh-TW" altLang="en-US"/>
          </a:p>
        </p:txBody>
      </p:sp>
      <p:sp>
        <p:nvSpPr>
          <p:cNvPr id="4" name="日期版面配置區 3"/>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12323689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標題及直排文字">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smtClean="0"/>
              <a:t>按一下以編輯母片標題樣式</a:t>
            </a:r>
            <a:endParaRPr lang="zh-TW" altLang="en-US"/>
          </a:p>
        </p:txBody>
      </p:sp>
      <p:sp>
        <p:nvSpPr>
          <p:cNvPr id="3" name="直排文字版面配置區 2"/>
          <p:cNvSpPr>
            <a:spLocks noGrp="1"/>
          </p:cNvSpPr>
          <p:nvPr>
            <p:ph type="body" orient="vert" idx="1"/>
          </p:nvPr>
        </p:nvSpPr>
        <p:spPr/>
        <p:txBody>
          <a:bodyPr vert="eaVert"/>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zh-TW" altLang="en-US"/>
          </a:p>
        </p:txBody>
      </p:sp>
      <p:sp>
        <p:nvSpPr>
          <p:cNvPr id="4" name="日期版面配置區 3"/>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156445356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直排標題及文字">
    <p:spTree>
      <p:nvGrpSpPr>
        <p:cNvPr id="1" name=""/>
        <p:cNvGrpSpPr/>
        <p:nvPr/>
      </p:nvGrpSpPr>
      <p:grpSpPr>
        <a:xfrm>
          <a:off x="0" y="0"/>
          <a:ext cx="0" cy="0"/>
          <a:chOff x="0" y="0"/>
          <a:chExt cx="0" cy="0"/>
        </a:xfrm>
      </p:grpSpPr>
      <p:sp>
        <p:nvSpPr>
          <p:cNvPr id="2" name="直排標題 1"/>
          <p:cNvSpPr>
            <a:spLocks noGrp="1"/>
          </p:cNvSpPr>
          <p:nvPr>
            <p:ph type="title" orient="vert"/>
          </p:nvPr>
        </p:nvSpPr>
        <p:spPr>
          <a:xfrm>
            <a:off x="6629400" y="274638"/>
            <a:ext cx="2057400" cy="5851525"/>
          </a:xfrm>
        </p:spPr>
        <p:txBody>
          <a:bodyPr vert="eaVert"/>
          <a:lstStyle/>
          <a:p>
            <a:r>
              <a:rPr lang="zh-TW" altLang="en-US" smtClean="0"/>
              <a:t>按一下以編輯母片標題樣式</a:t>
            </a:r>
            <a:endParaRPr lang="zh-TW" altLang="en-US"/>
          </a:p>
        </p:txBody>
      </p:sp>
      <p:sp>
        <p:nvSpPr>
          <p:cNvPr id="3" name="直排文字版面配置區 2"/>
          <p:cNvSpPr>
            <a:spLocks noGrp="1"/>
          </p:cNvSpPr>
          <p:nvPr>
            <p:ph type="body" orient="vert" idx="1"/>
          </p:nvPr>
        </p:nvSpPr>
        <p:spPr>
          <a:xfrm>
            <a:off x="457200" y="274638"/>
            <a:ext cx="6019800" cy="5851525"/>
          </a:xfrm>
        </p:spPr>
        <p:txBody>
          <a:bodyPr vert="eaVert"/>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zh-TW" altLang="en-US"/>
          </a:p>
        </p:txBody>
      </p:sp>
      <p:sp>
        <p:nvSpPr>
          <p:cNvPr id="4" name="日期版面配置區 3"/>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6615582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標題及物件">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smtClean="0"/>
              <a:t>按一下以編輯母片標題樣式</a:t>
            </a:r>
            <a:endParaRPr lang="zh-TW" altLang="en-US"/>
          </a:p>
        </p:txBody>
      </p:sp>
      <p:sp>
        <p:nvSpPr>
          <p:cNvPr id="3" name="內容版面配置區 2"/>
          <p:cNvSpPr>
            <a:spLocks noGrp="1"/>
          </p:cNvSpPr>
          <p:nvPr>
            <p:ph idx="1"/>
          </p:nvPr>
        </p:nvSpPr>
        <p:spPr/>
        <p:txBody>
          <a:body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zh-TW" altLang="en-US"/>
          </a:p>
        </p:txBody>
      </p:sp>
      <p:sp>
        <p:nvSpPr>
          <p:cNvPr id="4" name="日期版面配置區 3"/>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42023041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章節標題">
    <p:spTree>
      <p:nvGrpSpPr>
        <p:cNvPr id="1" name=""/>
        <p:cNvGrpSpPr/>
        <p:nvPr/>
      </p:nvGrpSpPr>
      <p:grpSpPr>
        <a:xfrm>
          <a:off x="0" y="0"/>
          <a:ext cx="0" cy="0"/>
          <a:chOff x="0" y="0"/>
          <a:chExt cx="0" cy="0"/>
        </a:xfrm>
      </p:grpSpPr>
      <p:sp>
        <p:nvSpPr>
          <p:cNvPr id="2" name="標題 1"/>
          <p:cNvSpPr>
            <a:spLocks noGrp="1"/>
          </p:cNvSpPr>
          <p:nvPr>
            <p:ph type="title"/>
          </p:nvPr>
        </p:nvSpPr>
        <p:spPr>
          <a:xfrm>
            <a:off x="722313" y="4406900"/>
            <a:ext cx="7772400" cy="1362075"/>
          </a:xfrm>
        </p:spPr>
        <p:txBody>
          <a:bodyPr anchor="t"/>
          <a:lstStyle>
            <a:lvl1pPr algn="l">
              <a:defRPr sz="4000" b="1" cap="all"/>
            </a:lvl1pPr>
          </a:lstStyle>
          <a:p>
            <a:r>
              <a:rPr lang="zh-TW" altLang="en-US" smtClean="0"/>
              <a:t>按一下以編輯母片標題樣式</a:t>
            </a:r>
            <a:endParaRPr lang="zh-TW" altLang="en-US"/>
          </a:p>
        </p:txBody>
      </p:sp>
      <p:sp>
        <p:nvSpPr>
          <p:cNvPr id="3" name="文字版面配置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TW" altLang="en-US" smtClean="0"/>
              <a:t>按一下以編輯母片文字樣式</a:t>
            </a:r>
          </a:p>
        </p:txBody>
      </p:sp>
      <p:sp>
        <p:nvSpPr>
          <p:cNvPr id="4" name="日期版面配置區 3"/>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11275598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兩項物件">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smtClean="0"/>
              <a:t>按一下以編輯母片標題樣式</a:t>
            </a:r>
            <a:endParaRPr lang="zh-TW" altLang="en-US"/>
          </a:p>
        </p:txBody>
      </p:sp>
      <p:sp>
        <p:nvSpPr>
          <p:cNvPr id="3" name="內容版面配置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zh-TW" altLang="en-US"/>
          </a:p>
        </p:txBody>
      </p:sp>
      <p:sp>
        <p:nvSpPr>
          <p:cNvPr id="4" name="內容版面配置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zh-TW" altLang="en-US"/>
          </a:p>
        </p:txBody>
      </p:sp>
      <p:sp>
        <p:nvSpPr>
          <p:cNvPr id="5" name="日期版面配置區 4"/>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6" name="頁尾版面配置區 5"/>
          <p:cNvSpPr>
            <a:spLocks noGrp="1"/>
          </p:cNvSpPr>
          <p:nvPr>
            <p:ph type="ftr" sz="quarter" idx="11"/>
          </p:nvPr>
        </p:nvSpPr>
        <p:spPr/>
        <p:txBody>
          <a:bodyPr/>
          <a:lstStyle/>
          <a:p>
            <a:endParaRPr lang="zh-TW" altLang="en-US"/>
          </a:p>
        </p:txBody>
      </p:sp>
      <p:sp>
        <p:nvSpPr>
          <p:cNvPr id="7" name="投影片編號版面配置區 6"/>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10999638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對">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lvl1pPr>
              <a:defRPr/>
            </a:lvl1pPr>
          </a:lstStyle>
          <a:p>
            <a:r>
              <a:rPr lang="zh-TW" altLang="en-US" smtClean="0"/>
              <a:t>按一下以編輯母片標題樣式</a:t>
            </a:r>
            <a:endParaRPr lang="zh-TW" altLang="en-US"/>
          </a:p>
        </p:txBody>
      </p:sp>
      <p:sp>
        <p:nvSpPr>
          <p:cNvPr id="3" name="文字版面配置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TW" altLang="en-US" smtClean="0"/>
              <a:t>按一下以編輯母片文字樣式</a:t>
            </a:r>
          </a:p>
        </p:txBody>
      </p:sp>
      <p:sp>
        <p:nvSpPr>
          <p:cNvPr id="4" name="內容版面配置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zh-TW" altLang="en-US"/>
          </a:p>
        </p:txBody>
      </p:sp>
      <p:sp>
        <p:nvSpPr>
          <p:cNvPr id="5" name="文字版面配置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TW" altLang="en-US" smtClean="0"/>
              <a:t>按一下以編輯母片文字樣式</a:t>
            </a:r>
          </a:p>
        </p:txBody>
      </p:sp>
      <p:sp>
        <p:nvSpPr>
          <p:cNvPr id="6" name="內容版面配置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zh-TW" altLang="en-US"/>
          </a:p>
        </p:txBody>
      </p:sp>
      <p:sp>
        <p:nvSpPr>
          <p:cNvPr id="7" name="日期版面配置區 6"/>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8" name="頁尾版面配置區 7"/>
          <p:cNvSpPr>
            <a:spLocks noGrp="1"/>
          </p:cNvSpPr>
          <p:nvPr>
            <p:ph type="ftr" sz="quarter" idx="11"/>
          </p:nvPr>
        </p:nvSpPr>
        <p:spPr/>
        <p:txBody>
          <a:bodyPr/>
          <a:lstStyle/>
          <a:p>
            <a:endParaRPr lang="zh-TW" altLang="en-US"/>
          </a:p>
        </p:txBody>
      </p:sp>
      <p:sp>
        <p:nvSpPr>
          <p:cNvPr id="9" name="投影片編號版面配置區 8"/>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8271926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只有標題">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smtClean="0"/>
              <a:t>按一下以編輯母片標題樣式</a:t>
            </a:r>
            <a:endParaRPr lang="zh-TW" altLang="en-US"/>
          </a:p>
        </p:txBody>
      </p:sp>
      <p:sp>
        <p:nvSpPr>
          <p:cNvPr id="3" name="日期版面配置區 2"/>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4" name="頁尾版面配置區 3"/>
          <p:cNvSpPr>
            <a:spLocks noGrp="1"/>
          </p:cNvSpPr>
          <p:nvPr>
            <p:ph type="ftr" sz="quarter" idx="11"/>
          </p:nvPr>
        </p:nvSpPr>
        <p:spPr/>
        <p:txBody>
          <a:bodyPr/>
          <a:lstStyle/>
          <a:p>
            <a:endParaRPr lang="zh-TW" altLang="en-US"/>
          </a:p>
        </p:txBody>
      </p:sp>
      <p:sp>
        <p:nvSpPr>
          <p:cNvPr id="5" name="投影片編號版面配置區 4"/>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16141841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版面配置區 1"/>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3" name="頁尾版面配置區 2"/>
          <p:cNvSpPr>
            <a:spLocks noGrp="1"/>
          </p:cNvSpPr>
          <p:nvPr>
            <p:ph type="ftr" sz="quarter" idx="11"/>
          </p:nvPr>
        </p:nvSpPr>
        <p:spPr/>
        <p:txBody>
          <a:bodyPr/>
          <a:lstStyle/>
          <a:p>
            <a:endParaRPr lang="zh-TW" altLang="en-US"/>
          </a:p>
        </p:txBody>
      </p:sp>
      <p:sp>
        <p:nvSpPr>
          <p:cNvPr id="4" name="投影片編號版面配置區 3"/>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12110102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含標題的內容">
    <p:spTree>
      <p:nvGrpSpPr>
        <p:cNvPr id="1" name=""/>
        <p:cNvGrpSpPr/>
        <p:nvPr/>
      </p:nvGrpSpPr>
      <p:grpSpPr>
        <a:xfrm>
          <a:off x="0" y="0"/>
          <a:ext cx="0" cy="0"/>
          <a:chOff x="0" y="0"/>
          <a:chExt cx="0" cy="0"/>
        </a:xfrm>
      </p:grpSpPr>
      <p:sp>
        <p:nvSpPr>
          <p:cNvPr id="2" name="標題 1"/>
          <p:cNvSpPr>
            <a:spLocks noGrp="1"/>
          </p:cNvSpPr>
          <p:nvPr>
            <p:ph type="title"/>
          </p:nvPr>
        </p:nvSpPr>
        <p:spPr>
          <a:xfrm>
            <a:off x="457200" y="273050"/>
            <a:ext cx="3008313" cy="1162050"/>
          </a:xfrm>
        </p:spPr>
        <p:txBody>
          <a:bodyPr anchor="b"/>
          <a:lstStyle>
            <a:lvl1pPr algn="l">
              <a:defRPr sz="2000" b="1"/>
            </a:lvl1pPr>
          </a:lstStyle>
          <a:p>
            <a:r>
              <a:rPr lang="zh-TW" altLang="en-US" smtClean="0"/>
              <a:t>按一下以編輯母片標題樣式</a:t>
            </a:r>
            <a:endParaRPr lang="zh-TW" altLang="en-US"/>
          </a:p>
        </p:txBody>
      </p:sp>
      <p:sp>
        <p:nvSpPr>
          <p:cNvPr id="3" name="內容版面配置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zh-TW" altLang="en-US"/>
          </a:p>
        </p:txBody>
      </p:sp>
      <p:sp>
        <p:nvSpPr>
          <p:cNvPr id="4" name="文字版面配置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TW" altLang="en-US" smtClean="0"/>
              <a:t>按一下以編輯母片文字樣式</a:t>
            </a:r>
          </a:p>
        </p:txBody>
      </p:sp>
      <p:sp>
        <p:nvSpPr>
          <p:cNvPr id="5" name="日期版面配置區 4"/>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6" name="頁尾版面配置區 5"/>
          <p:cNvSpPr>
            <a:spLocks noGrp="1"/>
          </p:cNvSpPr>
          <p:nvPr>
            <p:ph type="ftr" sz="quarter" idx="11"/>
          </p:nvPr>
        </p:nvSpPr>
        <p:spPr/>
        <p:txBody>
          <a:bodyPr/>
          <a:lstStyle/>
          <a:p>
            <a:endParaRPr lang="zh-TW" altLang="en-US"/>
          </a:p>
        </p:txBody>
      </p:sp>
      <p:sp>
        <p:nvSpPr>
          <p:cNvPr id="7" name="投影片編號版面配置區 6"/>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392837509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含標題的圖片">
    <p:spTree>
      <p:nvGrpSpPr>
        <p:cNvPr id="1" name=""/>
        <p:cNvGrpSpPr/>
        <p:nvPr/>
      </p:nvGrpSpPr>
      <p:grpSpPr>
        <a:xfrm>
          <a:off x="0" y="0"/>
          <a:ext cx="0" cy="0"/>
          <a:chOff x="0" y="0"/>
          <a:chExt cx="0" cy="0"/>
        </a:xfrm>
      </p:grpSpPr>
      <p:sp>
        <p:nvSpPr>
          <p:cNvPr id="2" name="標題 1"/>
          <p:cNvSpPr>
            <a:spLocks noGrp="1"/>
          </p:cNvSpPr>
          <p:nvPr>
            <p:ph type="title"/>
          </p:nvPr>
        </p:nvSpPr>
        <p:spPr>
          <a:xfrm>
            <a:off x="1792288" y="4800600"/>
            <a:ext cx="5486400" cy="566738"/>
          </a:xfrm>
        </p:spPr>
        <p:txBody>
          <a:bodyPr anchor="b"/>
          <a:lstStyle>
            <a:lvl1pPr algn="l">
              <a:defRPr sz="2000" b="1"/>
            </a:lvl1pPr>
          </a:lstStyle>
          <a:p>
            <a:r>
              <a:rPr lang="zh-TW" altLang="en-US" smtClean="0"/>
              <a:t>按一下以編輯母片標題樣式</a:t>
            </a:r>
            <a:endParaRPr lang="zh-TW" altLang="en-US"/>
          </a:p>
        </p:txBody>
      </p:sp>
      <p:sp>
        <p:nvSpPr>
          <p:cNvPr id="3" name="圖片版面配置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TW" altLang="en-US"/>
          </a:p>
        </p:txBody>
      </p:sp>
      <p:sp>
        <p:nvSpPr>
          <p:cNvPr id="4" name="文字版面配置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TW" altLang="en-US" smtClean="0"/>
              <a:t>按一下以編輯母片文字樣式</a:t>
            </a:r>
          </a:p>
        </p:txBody>
      </p:sp>
      <p:sp>
        <p:nvSpPr>
          <p:cNvPr id="5" name="日期版面配置區 4"/>
          <p:cNvSpPr>
            <a:spLocks noGrp="1"/>
          </p:cNvSpPr>
          <p:nvPr>
            <p:ph type="dt" sz="half" idx="10"/>
          </p:nvPr>
        </p:nvSpPr>
        <p:spPr/>
        <p:txBody>
          <a:bodyPr/>
          <a:lstStyle/>
          <a:p>
            <a:fld id="{146FBE9C-2585-4AB8-AEFE-53678FFFE6ED}" type="datetimeFigureOut">
              <a:rPr lang="zh-TW" altLang="en-US" smtClean="0"/>
              <a:t>2017/8/17</a:t>
            </a:fld>
            <a:endParaRPr lang="zh-TW" altLang="en-US"/>
          </a:p>
        </p:txBody>
      </p:sp>
      <p:sp>
        <p:nvSpPr>
          <p:cNvPr id="6" name="頁尾版面配置區 5"/>
          <p:cNvSpPr>
            <a:spLocks noGrp="1"/>
          </p:cNvSpPr>
          <p:nvPr>
            <p:ph type="ftr" sz="quarter" idx="11"/>
          </p:nvPr>
        </p:nvSpPr>
        <p:spPr/>
        <p:txBody>
          <a:bodyPr/>
          <a:lstStyle/>
          <a:p>
            <a:endParaRPr lang="zh-TW" altLang="en-US"/>
          </a:p>
        </p:txBody>
      </p:sp>
      <p:sp>
        <p:nvSpPr>
          <p:cNvPr id="7" name="投影片編號版面配置區 6"/>
          <p:cNvSpPr>
            <a:spLocks noGrp="1"/>
          </p:cNvSpPr>
          <p:nvPr>
            <p:ph type="sldNum" sz="quarter" idx="12"/>
          </p:nvPr>
        </p:nvSpPr>
        <p:spPr/>
        <p:txBody>
          <a:body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374052580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標題版面配置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zh-TW" altLang="en-US" smtClean="0"/>
              <a:t>按一下以編輯母片標題樣式</a:t>
            </a:r>
            <a:endParaRPr lang="zh-TW" altLang="en-US"/>
          </a:p>
        </p:txBody>
      </p:sp>
      <p:sp>
        <p:nvSpPr>
          <p:cNvPr id="3" name="文字版面配置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zh-TW" altLang="en-US"/>
          </a:p>
        </p:txBody>
      </p:sp>
      <p:sp>
        <p:nvSpPr>
          <p:cNvPr id="4" name="日期版面配置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46FBE9C-2585-4AB8-AEFE-53678FFFE6ED}" type="datetimeFigureOut">
              <a:rPr lang="zh-TW" altLang="en-US" smtClean="0"/>
              <a:t>2017/8/17</a:t>
            </a:fld>
            <a:endParaRPr lang="zh-TW" altLang="en-US"/>
          </a:p>
        </p:txBody>
      </p:sp>
      <p:sp>
        <p:nvSpPr>
          <p:cNvPr id="5" name="頁尾版面配置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TW" altLang="en-US"/>
          </a:p>
        </p:txBody>
      </p:sp>
      <p:sp>
        <p:nvSpPr>
          <p:cNvPr id="6" name="投影片編號版面配置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CF65594-BC07-4916-A85B-2F9D00339485}" type="slidenum">
              <a:rPr lang="zh-TW" altLang="en-US" smtClean="0"/>
              <a:t>‹#›</a:t>
            </a:fld>
            <a:endParaRPr lang="zh-TW" altLang="en-US"/>
          </a:p>
        </p:txBody>
      </p:sp>
    </p:spTree>
    <p:extLst>
      <p:ext uri="{BB962C8B-B14F-4D97-AF65-F5344CB8AC3E}">
        <p14:creationId xmlns:p14="http://schemas.microsoft.com/office/powerpoint/2010/main" val="409055955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zh-TW"/>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26032;&#32862;&#30059;&#38754;/105&#24180;/&#21555;&#22025;&#33907;&#24433;&#29255;&#65288;&#21488;&#28771;&#30495;&#33521;&#38596;&#65289;.mp4" TargetMode="External"/><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8" Type="http://schemas.openxmlformats.org/officeDocument/2006/relationships/hyperlink" Target="10602068&#37165;&#20977;&#25991;&#27602;&#21697;(&#28023;)/&#36650;&#24359;&#34255;&#27602;.MP4" TargetMode="External"/><Relationship Id="rId3" Type="http://schemas.openxmlformats.org/officeDocument/2006/relationships/hyperlink" Target="1040322-&#22519;&#27861;&#22823;&#36493;&#36914;&#65292;&#32005;&#29128;&#20061;&#21313;&#31186;&#65292;&#27602;&#34802;&#28961;&#25152;&#36929;&#24418;-&#19968;&#19976;&#24046;&#20061;&#23610;&#65292;&#25351;&#26481;&#21371;&#35498;&#35199;&#65292;&#35122;&#35168;&#34255;&#23433;&#27602;.mp4" TargetMode="External"/><Relationship Id="rId7" Type="http://schemas.openxmlformats.org/officeDocument/2006/relationships/hyperlink" Target="&#21508;&#24335;&#22519;&#21220;&#30059;&#38754;/&#27602;&#34255;&#38899;&#38911;.mp4" TargetMode="External"/><Relationship Id="rId2" Type="http://schemas.openxmlformats.org/officeDocument/2006/relationships/hyperlink" Target="1040719-&#38263;&#39662;&#32654;&#22899;&#39381;&#36554;&#21271;&#19978;&#32004;&#26371;&#65292;&#25345;K&#27602;&#33258;&#20839;&#34915;&#25343;&#20986;&#65292;&#22002;&#32882;&#27714;&#35686;&#39250;&#24661;&#65292;&#35731;&#20182;&#36212;&#32004;.mp4" TargetMode="External"/><Relationship Id="rId1" Type="http://schemas.openxmlformats.org/officeDocument/2006/relationships/slideLayout" Target="../slideLayouts/slideLayout2.xml"/><Relationship Id="rId6" Type="http://schemas.openxmlformats.org/officeDocument/2006/relationships/hyperlink" Target="&#26032;&#32862;&#30059;&#38754;/1040514-&#21069;&#22827;&#23653;&#34892;&#37325;&#22823;&#25215;&#35582;&#65292;&#21271;&#19978;&#36891;&#22812;&#24066;&#65292;&#35912;&#26009;&#23566;&#33322;&#36935;&#21040;&#35686;&#36973;&#26597;&#22823;&#37327;&#27602;&#21697;&#65292;&#24180;&#36629;&#23229;&#23229;&#22374;&#25215;&#36009;&#27602;.mp4" TargetMode="External"/><Relationship Id="rId11" Type="http://schemas.openxmlformats.org/officeDocument/2006/relationships/hyperlink" Target="1040527-&#36023;&#27602;&#36865;&#22823;&#27028;&#38957;&#65292;&#36889;&#37027;&#25307;&#65311;&#26032;&#22411;&#34255;&#27602;&#25163;&#27861;&#12289;&#31455;&#22240;&#27028;&#38957;&#38706;&#39201;.mp4" TargetMode="External"/><Relationship Id="rId5" Type="http://schemas.openxmlformats.org/officeDocument/2006/relationships/hyperlink" Target="1040220-&#34255;&#27602;&#33457;&#25307;&#30334;&#20986;&#65292;&#23567;&#30418;&#23376;&#21152;&#24375;&#21147;&#30913;&#37941;&#21040;&#34389;&#21560;.mp4" TargetMode="External"/><Relationship Id="rId10" Type="http://schemas.openxmlformats.org/officeDocument/2006/relationships/hyperlink" Target="&#26032;&#32862;&#30059;&#38754;/1041023-&#30064;&#24819;&#22825;&#38283;&#34255;K&#27602;&#21644;&#27320;&#27308;&#37240;&#26044;&#36554;&#38272;&#25226;&#25163;&#20839;&#65292;&#20225;&#22294;&#39770;&#30446;&#28151;&#29664;&#65292;&#20173;&#19968;&#19968;&#28858;&#35686;&#35672;&#30772;.mp4" TargetMode="External"/><Relationship Id="rId4" Type="http://schemas.openxmlformats.org/officeDocument/2006/relationships/hyperlink" Target="1040505-&#30526;&#35041;&#23563;&#12300;&#23427;&#12301;&#21315;&#30334;&#24230;&#65292;&#21407;&#20358;&#28145;&#34255;&#27833;&#31665;&#33995;&#20013;.MP4" TargetMode="External"/><Relationship Id="rId9" Type="http://schemas.openxmlformats.org/officeDocument/2006/relationships/hyperlink" Target="&#26032;&#32862;&#30059;&#38754;/1040114-&#27602;&#21697;&#36935;&#33256;&#27298;&#65292;&#32202;&#24373;&#19999;&#21253;&#12289;&#30031;&#32618;&#34909;&#25758;&#21448;&#25298;&#25429;.mp4" TargetMode="External"/></Relationships>
</file>

<file path=ppt/slides/_rels/slide11.xml.rels><?xml version="1.0" encoding="UTF-8" standalone="yes"?>
<Relationships xmlns="http://schemas.openxmlformats.org/package/2006/relationships"><Relationship Id="rId3" Type="http://schemas.openxmlformats.org/officeDocument/2006/relationships/hyperlink" Target="DSCN9543.JPG" TargetMode="External"/><Relationship Id="rId2" Type="http://schemas.openxmlformats.org/officeDocument/2006/relationships/hyperlink" Target="&#27602;&#21697;&#22806;&#21253;&#35037;&#27171;&#24335;&#23459;&#23566;.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8" Type="http://schemas.openxmlformats.org/officeDocument/2006/relationships/hyperlink" Target="&#26032;&#32862;&#30059;&#38754;/1040107-&#23452;&#34349;&#20511;&#36554;&#21271;&#19978;&#27927;&#19977;&#28331;&#26262;&#65292;&#31455;&#25104;&#25793;&#37445;&#27454;&#36023;K&#27602;5&#20844;&#26020;.mp4" TargetMode="External"/><Relationship Id="rId3" Type="http://schemas.openxmlformats.org/officeDocument/2006/relationships/hyperlink" Target="&#21508;&#24335;&#22519;&#21220;&#30059;&#38754;/&#28023;&#27931;&#22240;&#34909;&#25758;&#65288;&#23825;&#39472;&#65289;.MPG" TargetMode="External"/><Relationship Id="rId7" Type="http://schemas.openxmlformats.org/officeDocument/2006/relationships/hyperlink" Target="&#34909;&#25758;&#36335;&#27298;&#40670;&#30059;&#38754;/&#21508;&#24335;&#34909;&#25758;&#30059;&#38754;.mpg" TargetMode="External"/><Relationship Id="rId2" Type="http://schemas.openxmlformats.org/officeDocument/2006/relationships/hyperlink" Target="&#34909;&#25758;&#36335;&#27298;&#40670;&#30059;&#38754;/1031104-1600-2000&#65288;&#36973;&#26045;&#34892;&#65289;.wmv" TargetMode="External"/><Relationship Id="rId1" Type="http://schemas.openxmlformats.org/officeDocument/2006/relationships/slideLayout" Target="../slideLayouts/slideLayout2.xml"/><Relationship Id="rId6" Type="http://schemas.openxmlformats.org/officeDocument/2006/relationships/hyperlink" Target="&#21508;&#24335;&#22519;&#21220;&#30059;&#38754;/&#36890;&#32221;&#29359;&#25884;&#27602;&#20551;&#35037;&#37197;&#21512;&#65292;&#31361;&#28982;&#21152;&#36895;&#65292;&#36935;&#35686;&#25512;&#20498;&#65292;&#38918;&#21033;&#36861;&#25429;&#21040;&#26696;&#12290;.mpg" TargetMode="External"/><Relationship Id="rId11" Type="http://schemas.openxmlformats.org/officeDocument/2006/relationships/hyperlink" Target="&#25793;&#27085;&#21448;&#36067;&#27602;&#26361;&#23542;&#21133;.MP4" TargetMode="External"/><Relationship Id="rId5" Type="http://schemas.openxmlformats.org/officeDocument/2006/relationships/hyperlink" Target="&#27602;&#21697;&#23565;&#35937;&#33258;&#21205;&#19979;&#36554;&#30059;&#38754;.AVI" TargetMode="External"/><Relationship Id="rId10" Type="http://schemas.openxmlformats.org/officeDocument/2006/relationships/hyperlink" Target="&#21508;&#24335;&#22519;&#21220;&#30059;&#38754;/&#25289;&#36554;.mpg" TargetMode="External"/><Relationship Id="rId4" Type="http://schemas.openxmlformats.org/officeDocument/2006/relationships/hyperlink" Target="&#25876;&#20572;&#21487;&#30097;&#23565;&#35937;&#65292;&#31435;&#21363;&#35531;&#19979;&#36554;&#30059;&#38754;&#12290;.MP4" TargetMode="External"/><Relationship Id="rId9" Type="http://schemas.openxmlformats.org/officeDocument/2006/relationships/hyperlink" Target="&#21508;&#24335;&#22519;&#21220;&#30059;&#38754;/&#19979;&#38632;&#22825;&#22519;&#21220;&#65292;&#26597;&#29554;2&#20844;&#26020;&#23433;&#27602;.mpg" TargetMode="External"/></Relationships>
</file>

<file path=ppt/slides/_rels/slide8.xml.rels><?xml version="1.0" encoding="UTF-8" standalone="yes"?>
<Relationships xmlns="http://schemas.openxmlformats.org/package/2006/relationships"><Relationship Id="rId8" Type="http://schemas.openxmlformats.org/officeDocument/2006/relationships/hyperlink" Target="&#21508;&#24335;&#22519;&#21220;&#30059;&#38754;/&#27602;&#34802;&#25345;&#27602;&#24613;&#36942;&#38957;&#65292;&#35531;&#24459;&#24107;&#65311;&#35531;&#27861;&#24107;&#65311;&#20998;&#19981;&#28165;&#12290;.mpg" TargetMode="External"/><Relationship Id="rId13" Type="http://schemas.openxmlformats.org/officeDocument/2006/relationships/hyperlink" Target="&#21508;&#24335;&#22519;&#21220;&#30059;&#38754;/&#20551;&#37323;&#29359;&#25884;&#23433;&#27602;&#36935;&#33256;&#27298;&#65292;&#24819;&#25343;&#39592;&#28784;&#32584;&#34382;&#21730;&#36942;&#38364;&#12290;.MP4" TargetMode="External"/><Relationship Id="rId3" Type="http://schemas.openxmlformats.org/officeDocument/2006/relationships/hyperlink" Target="1041217-&#20841;&#36554;&#30636;&#38291;&#25830;&#36523;&#32780;&#36942;&#12289;&#31070;&#35686;&#31435;&#32862;K&#21619;&#12289;&#25163;&#21040;&#25810;&#20358;&#21517;&#36554;&#34255;&#22810;&#21253;&#27602;&#21697;.mp4" TargetMode="External"/><Relationship Id="rId7" Type="http://schemas.openxmlformats.org/officeDocument/2006/relationships/hyperlink" Target="&#26032;&#32862;&#30059;&#38754;/1040714-&#12300;&#12300;&#35037;&#23273;&#30007;&#12301;40&#27506;&#36890;&#32221;&#29359;&#35498;&#20182;&#21482;&#26377;20&#27506;&#65292;&#12300;&#22826;&#25954;&#28436;&#12301;&#35731;&#21729;&#35686;&#19981;&#31105;&#20667;&#30524;&#22823;&#31505;&#65281;&#12301;.mp4" TargetMode="External"/><Relationship Id="rId12" Type="http://schemas.openxmlformats.org/officeDocument/2006/relationships/hyperlink" Target="&#21508;&#24335;&#22519;&#21220;&#30059;&#38754;/&#25645;&#23567;&#40643;&#35037;&#37257;&#12289;&#35037;&#30561;&#12290;&#23567;&#32048;&#31680;&#30332;&#29694;&#65288;&#25163;&#27231;&#22312;&#25171;&#38651;&#21205;&#65289;.mpg" TargetMode="External"/><Relationship Id="rId2" Type="http://schemas.openxmlformats.org/officeDocument/2006/relationships/hyperlink" Target="&#26032;&#32862;&#30059;&#38754;/1040523-&#22899;&#39381;&#21517;&#36554;&#25345;&#22823;&#40635;&#36973;&#36910;&#65292;&#29694;&#22580;&#27714;&#24773;&#32882;&#19981;&#26039;&#12289;&#21729;&#35686;&#22196;&#27491;&#22519;&#27861;.mp4" TargetMode="External"/><Relationship Id="rId1" Type="http://schemas.openxmlformats.org/officeDocument/2006/relationships/slideLayout" Target="../slideLayouts/slideLayout2.xml"/><Relationship Id="rId6" Type="http://schemas.openxmlformats.org/officeDocument/2006/relationships/hyperlink" Target="&#21508;&#24335;&#22519;&#21220;&#30059;&#38754;/&#32202;&#24373;&#21733;&#36935;&#35686;&#33256;&#27298;&#36996;&#24471;&#30475;&#23567;&#25220;&#32972;&#36523;&#20998;&#35657;&#23383;&#34399;&#12290;.mpg" TargetMode="External"/><Relationship Id="rId11" Type="http://schemas.openxmlformats.org/officeDocument/2006/relationships/hyperlink" Target="&#35531;&#21507;&#27700;&#26524;.mp4" TargetMode="External"/><Relationship Id="rId5" Type="http://schemas.openxmlformats.org/officeDocument/2006/relationships/hyperlink" Target="1040409-&#32202;&#24373;&#21733;&#65292;&#32202;&#24373;&#21040;&#23433;&#38750;&#20182;&#21629;&#21560;&#39135;&#22120;&#37117;&#24478;&#35178;&#23376;&#35041;&#22914;&#24392;&#31783;&#33324;&#20197;&#25291;&#29289;&#32218;&#26041;&#24335;&#36339;&#20102;&#20986;&#20358;.mp4" TargetMode="External"/><Relationship Id="rId15" Type="http://schemas.openxmlformats.org/officeDocument/2006/relationships/hyperlink" Target="&#21508;&#24335;&#22519;&#21220;&#30059;&#38754;/&#21490;&#19978;&#31532;&#19968;&#27425;&#65292;&#36335;&#27298;&#40670;&#25876;&#20572;&#36938;&#35261;&#36554;&#65292;&#21496;&#27231;&#25884;&#27602;&#30070;&#22580;&#34987;&#36910;.MP4" TargetMode="External"/><Relationship Id="rId10" Type="http://schemas.openxmlformats.org/officeDocument/2006/relationships/hyperlink" Target="1040323-&#23553;&#22478;&#25475;&#27602;&#36935;&#27602;&#34802;&#21839;&#36335;&#65292;&#35686;&#23519;&#20808;&#29983;&#65281;&#35531;&#21839;&#19977;&#23805;&#24590;&#40636;&#36208;&#65281;&#31777;&#30452;&#33258;&#25237;&#32645;&#32178;.MP4" TargetMode="External"/><Relationship Id="rId4" Type="http://schemas.openxmlformats.org/officeDocument/2006/relationships/hyperlink" Target="&#21508;&#24335;&#22519;&#21220;&#30059;&#38754;/&#21560;K&#24880;&#31070;.MP4" TargetMode="External"/><Relationship Id="rId9" Type="http://schemas.openxmlformats.org/officeDocument/2006/relationships/hyperlink" Target="&#35408;&#39449;&#36554;&#25163;&#35037;&#29087;&#12290;.MP4" TargetMode="External"/><Relationship Id="rId14" Type="http://schemas.openxmlformats.org/officeDocument/2006/relationships/hyperlink" Target="&#26045;&#29992;&#27602;&#21697;&#20154;&#21729;&#33225;&#37096;&#29031;&#29255;&#29305;&#23531;"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21508;&#24335;&#22519;&#21220;&#30059;&#38754;/1050711&#35408;&#39449;&#36554;&#25163;&#35037;&#38651;&#35222;&#21488;&#24037;&#20316;-2.mpg" TargetMode="External"/><Relationship Id="rId7" Type="http://schemas.openxmlformats.org/officeDocument/2006/relationships/hyperlink" Target="&#26032;&#32862;&#30059;&#38754;/1040819-&#30007;&#23376;&#39381;&#21451;&#20154;&#21517;&#36554;&#26410;&#32363;&#23433;&#20840;&#24118;&#65292;&#35686;&#21240;&#23566;&#24847;&#22806;&#26597;&#29554;1,800&#21253;&#21547;&#27602;&#21654;&#21857;&#21253;.mp4" TargetMode="External"/><Relationship Id="rId2" Type="http://schemas.openxmlformats.org/officeDocument/2006/relationships/hyperlink" Target="&#26032;&#32862;&#30059;&#38754;/1040627-&#24180;&#36629;&#27331;&#22992;&#25345;&#27602;&#21271;&#19978;&#36935;&#35686;&#12300;&#23553;&#22478;&#25475;&#27602;&#12301;&#65292;&#36523;&#19978;k&#21619;&#28431;&#39201;&#65292;&#24515;&#34395;&#24819;call&#21009;&#35686;&#65292;&#25307;&#25976;&#30433;&#20986;&#65292;&#33258;&#30693;&#38627;&#36867;&#65292;&#37197;&#21512;&#35686;&#24478;&#20854;&#21253;&#21253;&#21462;&#20986;&#27602;&#21697;&#23433;&#38750;&#20182;&#21629;.MP4" TargetMode="External"/><Relationship Id="rId1" Type="http://schemas.openxmlformats.org/officeDocument/2006/relationships/slideLayout" Target="../slideLayouts/slideLayout2.xml"/><Relationship Id="rId6" Type="http://schemas.openxmlformats.org/officeDocument/2006/relationships/hyperlink" Target="&#26032;&#32862;&#30059;&#38754;/1040605-&#26410;&#32363;&#23433;&#20840;&#24118;&#12289;&#33268;&#38617;&#38617;&#25345;&#27602;&#36973;&#36910;&#65292;&#32769;&#23110;&#25512;&#32102;&#32769;&#20844;&#12289;&#32769;&#20844;&#20667;&#30524;.MP4" TargetMode="External"/><Relationship Id="rId5" Type="http://schemas.openxmlformats.org/officeDocument/2006/relationships/hyperlink" Target="&#24189;&#38728;&#28779;.mp4" TargetMode="External"/><Relationship Id="rId4" Type="http://schemas.openxmlformats.org/officeDocument/2006/relationships/hyperlink" Target="1040415-&#27602;&#34802;&#22132;&#23556;&#25171;&#28779;&#27231;&#28431;&#39201;&#36973;&#36910;&#65292;&#22899;&#24615;&#21451;&#20154;&#12300;&#24859;&#12301;&#30456;&#38568;&#12301;.mp4"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圖片 3"/>
          <p:cNvPicPr>
            <a:picLocks noChangeAspect="1"/>
          </p:cNvPicPr>
          <p:nvPr/>
        </p:nvPicPr>
        <p:blipFill>
          <a:blip r:embed="rId2">
            <a:duotone>
              <a:schemeClr val="bg2">
                <a:shade val="45000"/>
                <a:satMod val="135000"/>
              </a:schemeClr>
              <a:prstClr val="white"/>
            </a:duotone>
            <a:extLst>
              <a:ext uri="{28A0092B-C50C-407E-A947-70E740481C1C}">
                <a14:useLocalDpi xmlns:a14="http://schemas.microsoft.com/office/drawing/2010/main" val="0"/>
              </a:ext>
            </a:extLst>
          </a:blip>
          <a:stretch>
            <a:fillRect/>
          </a:stretch>
        </p:blipFill>
        <p:spPr>
          <a:xfrm>
            <a:off x="0" y="0"/>
            <a:ext cx="9144000" cy="6858000"/>
          </a:xfrm>
          <a:prstGeom prst="rect">
            <a:avLst/>
          </a:prstGeom>
        </p:spPr>
      </p:pic>
      <p:sp>
        <p:nvSpPr>
          <p:cNvPr id="2" name="標題 1"/>
          <p:cNvSpPr>
            <a:spLocks noGrp="1"/>
          </p:cNvSpPr>
          <p:nvPr>
            <p:ph type="ctrTitle"/>
          </p:nvPr>
        </p:nvSpPr>
        <p:spPr>
          <a:noFill/>
          <a:ln>
            <a:noFill/>
          </a:ln>
        </p:spPr>
        <p:style>
          <a:lnRef idx="1">
            <a:schemeClr val="accent1"/>
          </a:lnRef>
          <a:fillRef idx="2">
            <a:schemeClr val="accent1"/>
          </a:fillRef>
          <a:effectRef idx="1">
            <a:schemeClr val="accent1"/>
          </a:effectRef>
          <a:fontRef idx="minor">
            <a:schemeClr val="dk1"/>
          </a:fontRef>
        </p:style>
        <p:txBody>
          <a:bodyPr>
            <a:normAutofit/>
          </a:bodyPr>
          <a:lstStyle/>
          <a:p>
            <a:r>
              <a:rPr lang="zh-TW" altLang="en-US" sz="6600" dirty="0" smtClean="0">
                <a:solidFill>
                  <a:schemeClr val="tx1"/>
                </a:solidFill>
                <a:latin typeface="華康勘亭流" pitchFamily="65" charset="-120"/>
                <a:ea typeface="華康勘亭流" pitchFamily="65" charset="-120"/>
                <a:hlinkClick r:id="rId3" action="ppaction://hlinkfile"/>
              </a:rPr>
              <a:t>路檢盤查</a:t>
            </a:r>
            <a:r>
              <a:rPr lang="zh-TW" altLang="en-US" sz="6600" dirty="0" smtClean="0">
                <a:solidFill>
                  <a:schemeClr val="tx1"/>
                </a:solidFill>
                <a:latin typeface="華康勘亭流" pitchFamily="65" charset="-120"/>
                <a:ea typeface="華康勘亭流" pitchFamily="65" charset="-120"/>
              </a:rPr>
              <a:t>技巧與心得</a:t>
            </a:r>
            <a:endParaRPr lang="zh-TW" altLang="en-US" sz="6600" dirty="0">
              <a:solidFill>
                <a:schemeClr val="tx1"/>
              </a:solidFill>
              <a:latin typeface="華康勘亭流" pitchFamily="65" charset="-120"/>
              <a:ea typeface="華康勘亭流" pitchFamily="65" charset="-120"/>
            </a:endParaRPr>
          </a:p>
        </p:txBody>
      </p:sp>
      <p:sp>
        <p:nvSpPr>
          <p:cNvPr id="5" name="標題 1"/>
          <p:cNvSpPr txBox="1">
            <a:spLocks/>
          </p:cNvSpPr>
          <p:nvPr/>
        </p:nvSpPr>
        <p:spPr>
          <a:xfrm>
            <a:off x="6228184" y="4599643"/>
            <a:ext cx="2160240" cy="576063"/>
          </a:xfrm>
          <a:prstGeom prst="rect">
            <a:avLst/>
          </a:prstGeom>
          <a:noFill/>
          <a:ln w="9525" cap="flat" cmpd="sng" algn="ctr">
            <a:noFill/>
            <a:prstDash val="solid"/>
          </a:ln>
        </p:spPr>
        <p:style>
          <a:lnRef idx="1">
            <a:schemeClr val="accent1"/>
          </a:lnRef>
          <a:fillRef idx="2">
            <a:schemeClr val="accent1"/>
          </a:fillRef>
          <a:effectRef idx="1">
            <a:schemeClr val="accent1"/>
          </a:effectRef>
          <a:fontRef idx="minor">
            <a:schemeClr val="dk1"/>
          </a:fontRef>
        </p:style>
        <p:txBody>
          <a:bodyPr vert="horz" lIns="91440" tIns="45720" rIns="91440" bIns="45720" rtlCol="0" anchor="ctr">
            <a:normAutofit fontScale="32500" lnSpcReduction="20000"/>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zh-TW" altLang="en-US" sz="6600" dirty="0" smtClean="0">
                <a:solidFill>
                  <a:schemeClr val="tx1"/>
                </a:solidFill>
                <a:latin typeface="華康勘亭流" pitchFamily="65" charset="-120"/>
                <a:ea typeface="華康勘亭流" pitchFamily="65" charset="-120"/>
              </a:rPr>
              <a:t>主講人：吳</a:t>
            </a:r>
            <a:r>
              <a:rPr lang="zh-TW" altLang="en-US" sz="6600" dirty="0">
                <a:solidFill>
                  <a:schemeClr val="tx1"/>
                </a:solidFill>
                <a:latin typeface="華康勘亭流" pitchFamily="65" charset="-120"/>
                <a:ea typeface="華康勘亭流" pitchFamily="65" charset="-120"/>
              </a:rPr>
              <a:t>嘉葳</a:t>
            </a:r>
          </a:p>
        </p:txBody>
      </p:sp>
    </p:spTree>
    <p:extLst>
      <p:ext uri="{BB962C8B-B14F-4D97-AF65-F5344CB8AC3E}">
        <p14:creationId xmlns:p14="http://schemas.microsoft.com/office/powerpoint/2010/main" val="142415413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r>
              <a:rPr lang="zh-TW" altLang="en-US" dirty="0" smtClean="0"/>
              <a:t>毒品如何找尋</a:t>
            </a:r>
            <a:r>
              <a:rPr lang="en-US" altLang="zh-TW" dirty="0" smtClean="0"/>
              <a:t>………….</a:t>
            </a:r>
            <a:endParaRPr lang="zh-TW" altLang="en-US" dirty="0"/>
          </a:p>
        </p:txBody>
      </p:sp>
      <p:sp>
        <p:nvSpPr>
          <p:cNvPr id="3" name="內容版面配置區 2"/>
          <p:cNvSpPr>
            <a:spLocks noGrp="1"/>
          </p:cNvSpPr>
          <p:nvPr>
            <p:ph idx="1"/>
          </p:nvPr>
        </p:nvSpPr>
        <p:spPr/>
        <p:style>
          <a:lnRef idx="1">
            <a:schemeClr val="accent1"/>
          </a:lnRef>
          <a:fillRef idx="2">
            <a:schemeClr val="accent1"/>
          </a:fillRef>
          <a:effectRef idx="1">
            <a:schemeClr val="accent1"/>
          </a:effectRef>
          <a:fontRef idx="minor">
            <a:schemeClr val="dk1"/>
          </a:fontRef>
        </p:style>
        <p:txBody>
          <a:bodyPr>
            <a:normAutofit fontScale="92500" lnSpcReduction="10000"/>
          </a:bodyPr>
          <a:lstStyle/>
          <a:p>
            <a:pPr marL="0" indent="0">
              <a:buNone/>
            </a:pPr>
            <a:endParaRPr lang="en-US" altLang="zh-TW" sz="2800" dirty="0" smtClean="0"/>
          </a:p>
          <a:p>
            <a:pPr marL="0" indent="0">
              <a:buNone/>
            </a:pPr>
            <a:r>
              <a:rPr lang="zh-TW" altLang="en-US" sz="2800" dirty="0" smtClean="0"/>
              <a:t>身體：任何部位都有可能（例如：</a:t>
            </a:r>
            <a:r>
              <a:rPr lang="zh-TW" altLang="en-US" sz="2800" dirty="0" smtClean="0">
                <a:hlinkClick r:id="rId2" action="ppaction://hlinkfile"/>
              </a:rPr>
              <a:t>女毒犯藏胸</a:t>
            </a:r>
            <a:r>
              <a:rPr lang="zh-TW" altLang="en-US" sz="2800" dirty="0" smtClean="0"/>
              <a:t>、</a:t>
            </a:r>
            <a:r>
              <a:rPr lang="zh-TW" altLang="en-US" sz="2800" dirty="0" smtClean="0">
                <a:hlinkClick r:id="rId3" action="ppaction://hlinkfile"/>
              </a:rPr>
              <a:t>男毒犯藏內褲</a:t>
            </a:r>
            <a:r>
              <a:rPr lang="zh-TW" altLang="en-US" sz="2800" dirty="0" smtClean="0"/>
              <a:t>。</a:t>
            </a:r>
            <a:endParaRPr lang="en-US" altLang="zh-TW" sz="2800" dirty="0" smtClean="0"/>
          </a:p>
          <a:p>
            <a:pPr marL="0" indent="0">
              <a:buNone/>
            </a:pPr>
            <a:r>
              <a:rPr lang="zh-TW" altLang="en-US" sz="2800" dirty="0" smtClean="0"/>
              <a:t>車上：只要能藏的地方都有可能（例如：</a:t>
            </a:r>
            <a:r>
              <a:rPr lang="zh-TW" altLang="en-US" sz="2800" dirty="0" smtClean="0">
                <a:hlinkClick r:id="rId4" action="ppaction://hlinkfile"/>
              </a:rPr>
              <a:t>油箱蓋</a:t>
            </a:r>
            <a:r>
              <a:rPr lang="zh-TW" altLang="en-US" sz="2800" dirty="0" smtClean="0"/>
              <a:t>、</a:t>
            </a:r>
            <a:r>
              <a:rPr lang="zh-TW" altLang="en-US" sz="2800" dirty="0" smtClean="0">
                <a:hlinkClick r:id="rId5" action="ppaction://hlinkfile"/>
              </a:rPr>
              <a:t>強力磁鐵</a:t>
            </a:r>
            <a:r>
              <a:rPr lang="zh-TW" altLang="en-US" sz="2800" dirty="0" smtClean="0"/>
              <a:t>、</a:t>
            </a:r>
            <a:r>
              <a:rPr lang="zh-TW" altLang="en-US" sz="2800" dirty="0" smtClean="0">
                <a:hlinkClick r:id="rId6" action="ppaction://hlinkfile"/>
              </a:rPr>
              <a:t>絨毛娃娃</a:t>
            </a:r>
            <a:r>
              <a:rPr lang="zh-TW" altLang="en-US" sz="2800" dirty="0" smtClean="0"/>
              <a:t>、</a:t>
            </a:r>
            <a:r>
              <a:rPr lang="zh-TW" altLang="en-US" sz="2800" dirty="0" smtClean="0">
                <a:hlinkClick r:id="rId7" action="ppaction://hlinkfile"/>
              </a:rPr>
              <a:t>音響中央</a:t>
            </a:r>
            <a:r>
              <a:rPr lang="zh-TW" altLang="en-US" sz="2800" dirty="0" smtClean="0"/>
              <a:t>、</a:t>
            </a:r>
            <a:r>
              <a:rPr lang="zh-TW" altLang="en-US" sz="2800" dirty="0" smtClean="0">
                <a:hlinkClick r:id="rId8" action="ppaction://hlinkfile"/>
              </a:rPr>
              <a:t>機車輪弧藏毒</a:t>
            </a:r>
            <a:r>
              <a:rPr lang="zh-TW" altLang="en-US" sz="2800" dirty="0" smtClean="0"/>
              <a:t>）</a:t>
            </a:r>
            <a:endParaRPr lang="en-US" altLang="zh-TW" sz="2800" dirty="0" smtClean="0"/>
          </a:p>
          <a:p>
            <a:pPr marL="0" indent="0">
              <a:buNone/>
            </a:pPr>
            <a:r>
              <a:rPr lang="zh-TW" altLang="en-US" sz="2800" dirty="0" smtClean="0"/>
              <a:t>見警丟棄，在路檢點丟棄毒品。（</a:t>
            </a:r>
            <a:r>
              <a:rPr lang="zh-TW" altLang="en-US" sz="2800" dirty="0" smtClean="0">
                <a:hlinkClick r:id="rId9" action="ppaction://hlinkfile"/>
              </a:rPr>
              <a:t>丟包畫面</a:t>
            </a:r>
            <a:r>
              <a:rPr lang="zh-TW" altLang="en-US" sz="2800" dirty="0" smtClean="0"/>
              <a:t>）</a:t>
            </a:r>
            <a:endParaRPr lang="en-US" altLang="zh-TW" sz="2800" dirty="0" smtClean="0"/>
          </a:p>
          <a:p>
            <a:pPr marL="0" indent="0">
              <a:buNone/>
            </a:pPr>
            <a:r>
              <a:rPr lang="zh-TW" altLang="en-US" sz="2800" dirty="0" smtClean="0"/>
              <a:t>毒犯藏毒之方式大都以自己方便能隨時可以取得，不可能為了吸毒還大費周章，所以藏毒之方式，大都隨手可以取得，車上所藏之處大都可以以雙手輕易拆除或裝上（</a:t>
            </a:r>
            <a:r>
              <a:rPr lang="zh-TW" altLang="en-US" sz="2800" dirty="0" smtClean="0">
                <a:hlinkClick r:id="rId10" action="ppaction://hlinkfile"/>
              </a:rPr>
              <a:t>例如：門把內</a:t>
            </a:r>
            <a:r>
              <a:rPr lang="zh-TW" altLang="en-US" sz="2800" dirty="0" smtClean="0"/>
              <a:t>）。</a:t>
            </a:r>
            <a:endParaRPr lang="en-US" altLang="zh-TW" sz="2800" dirty="0" smtClean="0"/>
          </a:p>
          <a:p>
            <a:pPr marL="0" indent="0">
              <a:buNone/>
            </a:pPr>
            <a:r>
              <a:rPr lang="zh-TW" altLang="en-US" sz="2800" dirty="0" smtClean="0"/>
              <a:t>會大費周章之藏毒只有</a:t>
            </a:r>
            <a:r>
              <a:rPr lang="zh-TW" altLang="en-US" sz="2800" dirty="0" smtClean="0">
                <a:hlinkClick r:id="rId11" action="ppaction://hlinkfile"/>
              </a:rPr>
              <a:t>販賣毒品</a:t>
            </a:r>
            <a:r>
              <a:rPr lang="zh-TW" altLang="en-US" sz="2800" dirty="0" smtClean="0"/>
              <a:t>之人。</a:t>
            </a:r>
            <a:endParaRPr lang="en-US" altLang="zh-TW" sz="2800" dirty="0" smtClean="0"/>
          </a:p>
          <a:p>
            <a:pPr marL="0" indent="0">
              <a:buNone/>
            </a:pPr>
            <a:endParaRPr lang="en-US" altLang="zh-TW" sz="2800" dirty="0" smtClean="0"/>
          </a:p>
        </p:txBody>
      </p:sp>
    </p:spTree>
    <p:extLst>
      <p:ext uri="{BB962C8B-B14F-4D97-AF65-F5344CB8AC3E}">
        <p14:creationId xmlns:p14="http://schemas.microsoft.com/office/powerpoint/2010/main" val="389050961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r>
              <a:rPr lang="zh-TW" altLang="en-US" dirty="0" smtClean="0">
                <a:hlinkClick r:id="rId2" action="ppaction://hlinkfile"/>
              </a:rPr>
              <a:t>毒品偽</a:t>
            </a:r>
            <a:r>
              <a:rPr lang="zh-TW" altLang="en-US" dirty="0">
                <a:hlinkClick r:id="rId2" action="ppaction://hlinkfile"/>
              </a:rPr>
              <a:t>裝</a:t>
            </a:r>
            <a:endParaRPr lang="zh-TW" altLang="en-US" dirty="0"/>
          </a:p>
        </p:txBody>
      </p:sp>
      <p:sp>
        <p:nvSpPr>
          <p:cNvPr id="3" name="內容版面配置區 2"/>
          <p:cNvSpPr>
            <a:spLocks noGrp="1"/>
          </p:cNvSpPr>
          <p:nvPr>
            <p:ph idx="1"/>
          </p:nvPr>
        </p:nvSpPr>
        <p:spPr/>
        <p:style>
          <a:lnRef idx="1">
            <a:schemeClr val="accent1"/>
          </a:lnRef>
          <a:fillRef idx="2">
            <a:schemeClr val="accent1"/>
          </a:fillRef>
          <a:effectRef idx="1">
            <a:schemeClr val="accent1"/>
          </a:effectRef>
          <a:fontRef idx="minor">
            <a:schemeClr val="dk1"/>
          </a:fontRef>
        </p:style>
        <p:txBody>
          <a:bodyPr>
            <a:normAutofit/>
          </a:bodyPr>
          <a:lstStyle/>
          <a:p>
            <a:pPr>
              <a:buFont typeface="Wingdings" pitchFamily="2" charset="2"/>
              <a:buChar char="l"/>
            </a:pPr>
            <a:r>
              <a:rPr lang="zh-TW" altLang="en-US" sz="2800" dirty="0" smtClean="0"/>
              <a:t>咖啡包、巧克力、膠囊等等</a:t>
            </a:r>
            <a:r>
              <a:rPr lang="en-US" altLang="zh-TW" sz="2800" dirty="0" smtClean="0"/>
              <a:t>……</a:t>
            </a:r>
            <a:r>
              <a:rPr lang="zh-TW" altLang="en-US" sz="2800" dirty="0" smtClean="0"/>
              <a:t>，依現場狀況判斷，合理懷疑就以檢驗包當場檢驗即可知道是否摻有毒品，一搬都是摻有二級毒品</a:t>
            </a:r>
            <a:r>
              <a:rPr lang="en-US" altLang="zh-TW" sz="2800" dirty="0" err="1" smtClean="0"/>
              <a:t>MDMA</a:t>
            </a:r>
            <a:r>
              <a:rPr lang="zh-TW" altLang="en-US" sz="2800" dirty="0" smtClean="0"/>
              <a:t>及三級毒品愷他命居多，這類毒品以食用為主。</a:t>
            </a:r>
            <a:endParaRPr lang="en-US" altLang="zh-TW" sz="2800" dirty="0" smtClean="0"/>
          </a:p>
          <a:p>
            <a:pPr>
              <a:buFont typeface="Wingdings" pitchFamily="2" charset="2"/>
              <a:buChar char="l"/>
            </a:pPr>
            <a:r>
              <a:rPr lang="zh-TW" altLang="en-US" sz="2800" dirty="0" smtClean="0"/>
              <a:t>二級毒品安非他命，這類毒品必須以火燒烤，所以較無偽裝情形。</a:t>
            </a:r>
            <a:endParaRPr lang="en-US" altLang="zh-TW" sz="2800" dirty="0" smtClean="0"/>
          </a:p>
          <a:p>
            <a:pPr>
              <a:buFont typeface="Wingdings" pitchFamily="2" charset="2"/>
              <a:buChar char="l"/>
            </a:pPr>
            <a:r>
              <a:rPr lang="zh-TW" altLang="en-US" sz="2800" dirty="0" smtClean="0"/>
              <a:t>一級毒品海洛因，會染成</a:t>
            </a:r>
            <a:r>
              <a:rPr lang="zh-TW" altLang="en-US" sz="2800" dirty="0" smtClean="0">
                <a:hlinkClick r:id="rId3" action="ppaction://hlinkfile"/>
              </a:rPr>
              <a:t>紅色</a:t>
            </a:r>
            <a:r>
              <a:rPr lang="zh-TW" altLang="en-US" sz="2800" dirty="0" smtClean="0"/>
              <a:t>來躲避查緝。會騙說是止痛藥。</a:t>
            </a:r>
            <a:endParaRPr lang="en-US" altLang="zh-TW" sz="2800" dirty="0" smtClean="0"/>
          </a:p>
          <a:p>
            <a:pPr>
              <a:buFont typeface="Wingdings" pitchFamily="2" charset="2"/>
              <a:buChar char="l"/>
            </a:pPr>
            <a:r>
              <a:rPr lang="zh-TW" altLang="en-US" sz="2800" dirty="0" smtClean="0">
                <a:hlinkClick r:id="rId2" action="ppaction://hlinkfile"/>
              </a:rPr>
              <a:t>毒品外包裝樣式宣導</a:t>
            </a:r>
            <a:r>
              <a:rPr lang="en-US" altLang="zh-TW" sz="2800" dirty="0" smtClean="0">
                <a:hlinkClick r:id="rId2" action="ppaction://hlinkfile"/>
              </a:rPr>
              <a:t>.</a:t>
            </a:r>
            <a:r>
              <a:rPr lang="en-US" altLang="zh-TW" sz="2800" dirty="0" err="1" smtClean="0">
                <a:hlinkClick r:id="rId2" action="ppaction://hlinkfile"/>
              </a:rPr>
              <a:t>pdf</a:t>
            </a:r>
            <a:endParaRPr lang="en-US" altLang="zh-TW" sz="2800" dirty="0" smtClean="0"/>
          </a:p>
        </p:txBody>
      </p:sp>
    </p:spTree>
    <p:extLst>
      <p:ext uri="{BB962C8B-B14F-4D97-AF65-F5344CB8AC3E}">
        <p14:creationId xmlns:p14="http://schemas.microsoft.com/office/powerpoint/2010/main" val="428474753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文字方塊 2"/>
          <p:cNvSpPr txBox="1"/>
          <p:nvPr/>
        </p:nvSpPr>
        <p:spPr>
          <a:xfrm>
            <a:off x="755576" y="476672"/>
            <a:ext cx="7920880" cy="6186309"/>
          </a:xfrm>
          <a:prstGeom prst="rect">
            <a:avLst/>
          </a:prstGeom>
        </p:spPr>
        <p:style>
          <a:lnRef idx="1">
            <a:schemeClr val="accent1"/>
          </a:lnRef>
          <a:fillRef idx="2">
            <a:schemeClr val="accent1"/>
          </a:fillRef>
          <a:effectRef idx="1">
            <a:schemeClr val="accent1"/>
          </a:effectRef>
          <a:fontRef idx="minor">
            <a:schemeClr val="dk1"/>
          </a:fontRef>
        </p:style>
        <p:txBody>
          <a:bodyPr wrap="square" rtlCol="0">
            <a:spAutoFit/>
          </a:bodyPr>
          <a:lstStyle/>
          <a:p>
            <a:pPr algn="just"/>
            <a:r>
              <a:rPr lang="zh-TW" altLang="en-US" sz="3600" b="1" dirty="0" smtClean="0">
                <a:latin typeface="標楷體" pitchFamily="65" charset="-120"/>
                <a:ea typeface="標楷體" pitchFamily="65" charset="-120"/>
              </a:rPr>
              <a:t>臺北市保安警察大隊工作特性：</a:t>
            </a:r>
            <a:endParaRPr lang="en-US" altLang="zh-TW" sz="3600" b="1" dirty="0" smtClean="0">
              <a:latin typeface="標楷體" pitchFamily="65" charset="-120"/>
              <a:ea typeface="標楷體" pitchFamily="65" charset="-120"/>
            </a:endParaRPr>
          </a:p>
          <a:p>
            <a:r>
              <a:rPr lang="zh-TW" altLang="en-US" sz="3600" dirty="0">
                <a:latin typeface="標楷體" pitchFamily="65" charset="-120"/>
                <a:ea typeface="標楷體" pitchFamily="65" charset="-120"/>
              </a:rPr>
              <a:t>執行聚眾活動安全維護勤務、中衛區勤務、支援各項臨時勤務、值班、備勤及第三層巡邏</a:t>
            </a:r>
            <a:r>
              <a:rPr lang="zh-TW" altLang="en-US" sz="3600" dirty="0" smtClean="0">
                <a:latin typeface="標楷體" pitchFamily="65" charset="-120"/>
                <a:ea typeface="標楷體" pitchFamily="65" charset="-120"/>
              </a:rPr>
              <a:t>勤務其他</a:t>
            </a:r>
            <a:r>
              <a:rPr lang="zh-TW" altLang="en-US" sz="3600" dirty="0">
                <a:latin typeface="標楷體" pitchFamily="65" charset="-120"/>
                <a:ea typeface="標楷體" pitchFamily="65" charset="-120"/>
              </a:rPr>
              <a:t>臨時交辦事項。 </a:t>
            </a:r>
            <a:endParaRPr lang="en-US" altLang="zh-TW" sz="3600" dirty="0" smtClean="0">
              <a:latin typeface="標楷體" pitchFamily="65" charset="-120"/>
              <a:ea typeface="標楷體" pitchFamily="65" charset="-120"/>
            </a:endParaRPr>
          </a:p>
          <a:p>
            <a:r>
              <a:rPr lang="zh-TW" altLang="en-US" sz="3600" dirty="0" smtClean="0">
                <a:latin typeface="標楷體" pitchFamily="65" charset="-120"/>
                <a:ea typeface="標楷體" pitchFamily="65" charset="-120"/>
              </a:rPr>
              <a:t>員警執行巡邏勤務時，會利用該勤務時間執行路檢勤務，或執行可疑人車盤查，在盤查過程中進而查獲槍械、搶奪、毒品、竊盜、酒駕公危、詐欺車手等等</a:t>
            </a:r>
            <a:r>
              <a:rPr lang="en-US" altLang="zh-TW" sz="3600" dirty="0" smtClean="0">
                <a:latin typeface="標楷體" pitchFamily="65" charset="-120"/>
                <a:ea typeface="標楷體" pitchFamily="65" charset="-120"/>
              </a:rPr>
              <a:t>…</a:t>
            </a:r>
            <a:r>
              <a:rPr lang="zh-TW" altLang="en-US" sz="3600" dirty="0" smtClean="0">
                <a:latin typeface="標楷體" pitchFamily="65" charset="-120"/>
                <a:ea typeface="標楷體" pitchFamily="65" charset="-120"/>
              </a:rPr>
              <a:t>每月達百餘件刑案。</a:t>
            </a:r>
            <a:endParaRPr lang="zh-TW" altLang="en-US" sz="3600" dirty="0">
              <a:latin typeface="標楷體" pitchFamily="65" charset="-120"/>
              <a:ea typeface="標楷體" pitchFamily="65" charset="-120"/>
            </a:endParaRPr>
          </a:p>
          <a:p>
            <a:pPr algn="just"/>
            <a:endParaRPr lang="en-US" altLang="zh-TW" sz="3600" b="1" dirty="0" smtClean="0"/>
          </a:p>
        </p:txBody>
      </p:sp>
    </p:spTree>
    <p:extLst>
      <p:ext uri="{BB962C8B-B14F-4D97-AF65-F5344CB8AC3E}">
        <p14:creationId xmlns:p14="http://schemas.microsoft.com/office/powerpoint/2010/main" val="267744090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文字方塊 1"/>
          <p:cNvSpPr txBox="1"/>
          <p:nvPr/>
        </p:nvSpPr>
        <p:spPr>
          <a:xfrm>
            <a:off x="539552" y="1988840"/>
            <a:ext cx="8280920" cy="3785652"/>
          </a:xfrm>
          <a:prstGeom prst="rect">
            <a:avLst/>
          </a:prstGeom>
          <a:gradFill flip="none" rotWithShape="1">
            <a:gsLst>
              <a:gs pos="0">
                <a:schemeClr val="accent1">
                  <a:tint val="50000"/>
                  <a:satMod val="300000"/>
                </a:schemeClr>
              </a:gs>
              <a:gs pos="35000">
                <a:schemeClr val="accent1">
                  <a:tint val="37000"/>
                  <a:satMod val="300000"/>
                </a:schemeClr>
              </a:gs>
              <a:gs pos="100000">
                <a:schemeClr val="accent1">
                  <a:tint val="15000"/>
                  <a:satMod val="350000"/>
                </a:schemeClr>
              </a:gs>
            </a:gsLst>
            <a:lin ang="5400000" scaled="1"/>
            <a:tileRect/>
          </a:gradFill>
        </p:spPr>
        <p:style>
          <a:lnRef idx="1">
            <a:schemeClr val="accent1"/>
          </a:lnRef>
          <a:fillRef idx="2">
            <a:schemeClr val="accent1"/>
          </a:fillRef>
          <a:effectRef idx="1">
            <a:schemeClr val="accent1"/>
          </a:effectRef>
          <a:fontRef idx="minor">
            <a:schemeClr val="dk1"/>
          </a:fontRef>
        </p:style>
        <p:txBody>
          <a:bodyPr wrap="square" rtlCol="0">
            <a:spAutoFit/>
          </a:bodyPr>
          <a:lstStyle/>
          <a:p>
            <a:r>
              <a:rPr lang="zh-TW" altLang="en-US" sz="2000" dirty="0" smtClean="0"/>
              <a:t>警察於公共場所或合法進入之場所，得對於下列各款之人查證其身分： </a:t>
            </a:r>
            <a:endParaRPr lang="en-US" altLang="zh-TW" sz="2000" dirty="0" smtClean="0"/>
          </a:p>
          <a:p>
            <a:pPr marL="342900" indent="-342900">
              <a:buFont typeface="+mj-ea"/>
              <a:buAutoNum type="ea1ChtPeriod"/>
            </a:pPr>
            <a:r>
              <a:rPr lang="zh-TW" altLang="en-US" sz="2000" dirty="0" smtClean="0"/>
              <a:t>合理懷疑其有犯罪之嫌疑或有犯罪之虞者。 </a:t>
            </a:r>
            <a:endParaRPr lang="en-US" altLang="zh-TW" sz="2000" dirty="0"/>
          </a:p>
          <a:p>
            <a:pPr marL="342900" indent="-342900">
              <a:buFont typeface="+mj-ea"/>
              <a:buAutoNum type="ea1ChtPeriod"/>
            </a:pPr>
            <a:r>
              <a:rPr lang="zh-TW" altLang="en-US" sz="2000" dirty="0" smtClean="0"/>
              <a:t>有事實足認其對已發生之犯罪或即將發生之犯罪知情者。</a:t>
            </a:r>
            <a:endParaRPr lang="en-US" altLang="zh-TW" sz="2000" dirty="0" smtClean="0"/>
          </a:p>
          <a:p>
            <a:pPr marL="342900" indent="-342900">
              <a:buFont typeface="+mj-ea"/>
              <a:buAutoNum type="ea1ChtPeriod"/>
            </a:pPr>
            <a:r>
              <a:rPr lang="zh-TW" altLang="en-US" sz="2000" dirty="0" smtClean="0"/>
              <a:t> 有事實足認為防止其本人或他人生命、身體之具體危害，有查證其身 分之    必要者。 </a:t>
            </a:r>
            <a:endParaRPr lang="en-US" altLang="zh-TW" sz="2000" dirty="0" smtClean="0"/>
          </a:p>
          <a:p>
            <a:pPr marL="342900" indent="-342900">
              <a:buFont typeface="+mj-ea"/>
              <a:buAutoNum type="ea1ChtPeriod"/>
            </a:pPr>
            <a:r>
              <a:rPr lang="zh-TW" altLang="en-US" sz="2000" dirty="0" smtClean="0"/>
              <a:t>滯留於有事實足認有陰謀、預備、著手實施重大犯罪或有人犯藏匿之 處所者。 </a:t>
            </a:r>
            <a:endParaRPr lang="en-US" altLang="zh-TW" sz="2000" dirty="0" smtClean="0"/>
          </a:p>
          <a:p>
            <a:pPr marL="342900" indent="-342900">
              <a:buFont typeface="+mj-ea"/>
              <a:buAutoNum type="ea1ChtPeriod"/>
            </a:pPr>
            <a:r>
              <a:rPr lang="zh-TW" altLang="en-US" sz="2000" dirty="0" smtClean="0"/>
              <a:t>滯留於應有停（居）留許可之處所，而無停（居）留許可者。 </a:t>
            </a:r>
            <a:endParaRPr lang="en-US" altLang="zh-TW" sz="2000" dirty="0" smtClean="0"/>
          </a:p>
          <a:p>
            <a:pPr marL="342900" indent="-342900">
              <a:buFont typeface="+mj-ea"/>
              <a:buAutoNum type="ea1ChtPeriod"/>
            </a:pPr>
            <a:r>
              <a:rPr lang="zh-TW" altLang="en-US" sz="2000" b="1" dirty="0" smtClean="0">
                <a:solidFill>
                  <a:srgbClr val="FF0000"/>
                </a:solidFill>
              </a:rPr>
              <a:t>行經指定公共場所、路段及管制站者。 </a:t>
            </a:r>
            <a:endParaRPr lang="en-US" altLang="zh-TW" sz="2000" b="1" dirty="0" smtClean="0">
              <a:solidFill>
                <a:srgbClr val="FF0000"/>
              </a:solidFill>
            </a:endParaRPr>
          </a:p>
          <a:p>
            <a:r>
              <a:rPr lang="zh-TW" altLang="en-US" sz="2000" dirty="0" smtClean="0"/>
              <a:t>前項第六款之指定，以防止犯罪，或處理重大公共安全或社會秩序事件而 有必要者為限。其指定應由警察機關主管長官為之。 警察進入公眾得出入之場所，應於營業時間為之，並不得任意妨礙其營業 </a:t>
            </a:r>
            <a:endParaRPr lang="zh-TW" altLang="en-US" sz="2000" dirty="0"/>
          </a:p>
        </p:txBody>
      </p:sp>
      <p:sp>
        <p:nvSpPr>
          <p:cNvPr id="3" name="文字方塊 2"/>
          <p:cNvSpPr txBox="1"/>
          <p:nvPr/>
        </p:nvSpPr>
        <p:spPr>
          <a:xfrm>
            <a:off x="1619672" y="1052736"/>
            <a:ext cx="6120680" cy="707886"/>
          </a:xfrm>
          <a:prstGeom prst="rect">
            <a:avLst/>
          </a:prstGeom>
          <a:noFill/>
        </p:spPr>
        <p:txBody>
          <a:bodyPr wrap="square" rtlCol="0">
            <a:spAutoFit/>
          </a:bodyPr>
          <a:lstStyle/>
          <a:p>
            <a:r>
              <a:rPr lang="zh-TW" altLang="en-US" sz="4000" b="1" dirty="0" smtClean="0"/>
              <a:t>法源依據警職法第六條</a:t>
            </a:r>
            <a:endParaRPr lang="zh-TW" altLang="en-US" sz="4000" b="1" dirty="0"/>
          </a:p>
        </p:txBody>
      </p:sp>
    </p:spTree>
    <p:extLst>
      <p:ext uri="{BB962C8B-B14F-4D97-AF65-F5344CB8AC3E}">
        <p14:creationId xmlns:p14="http://schemas.microsoft.com/office/powerpoint/2010/main" val="359318429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文字方塊 1"/>
          <p:cNvSpPr txBox="1"/>
          <p:nvPr/>
        </p:nvSpPr>
        <p:spPr>
          <a:xfrm>
            <a:off x="539552" y="1988840"/>
            <a:ext cx="8280920" cy="4154984"/>
          </a:xfrm>
          <a:prstGeom prst="rect">
            <a:avLst/>
          </a:prstGeom>
          <a:gradFill flip="none" rotWithShape="1">
            <a:gsLst>
              <a:gs pos="0">
                <a:schemeClr val="accent1">
                  <a:tint val="50000"/>
                  <a:satMod val="300000"/>
                </a:schemeClr>
              </a:gs>
              <a:gs pos="35000">
                <a:schemeClr val="accent1">
                  <a:tint val="37000"/>
                  <a:satMod val="300000"/>
                </a:schemeClr>
              </a:gs>
              <a:gs pos="100000">
                <a:schemeClr val="accent1">
                  <a:tint val="15000"/>
                  <a:satMod val="350000"/>
                </a:schemeClr>
              </a:gs>
            </a:gsLst>
            <a:lin ang="5400000" scaled="1"/>
            <a:tileRect/>
          </a:gradFill>
        </p:spPr>
        <p:style>
          <a:lnRef idx="1">
            <a:schemeClr val="accent1"/>
          </a:lnRef>
          <a:fillRef idx="2">
            <a:schemeClr val="accent1"/>
          </a:fillRef>
          <a:effectRef idx="1">
            <a:schemeClr val="accent1"/>
          </a:effectRef>
          <a:fontRef idx="minor">
            <a:schemeClr val="dk1"/>
          </a:fontRef>
        </p:style>
        <p:txBody>
          <a:bodyPr wrap="square" rtlCol="0">
            <a:spAutoFit/>
          </a:bodyPr>
          <a:lstStyle/>
          <a:p>
            <a:r>
              <a:rPr lang="zh-TW" altLang="en-US" sz="2400" dirty="0"/>
              <a:t>警察依前條規定，為查證人民身分，得採取下列之必要措施： </a:t>
            </a:r>
            <a:endParaRPr lang="en-US" altLang="zh-TW" sz="2400" dirty="0" smtClean="0"/>
          </a:p>
          <a:p>
            <a:r>
              <a:rPr lang="zh-TW" altLang="en-US" sz="2400" dirty="0" smtClean="0"/>
              <a:t>一</a:t>
            </a:r>
            <a:r>
              <a:rPr lang="zh-TW" altLang="en-US" sz="2400" dirty="0"/>
              <a:t>、攔停人、車、船及其他交通工具</a:t>
            </a:r>
            <a:r>
              <a:rPr lang="zh-TW" altLang="en-US" sz="2400" dirty="0" smtClean="0"/>
              <a:t>。</a:t>
            </a:r>
            <a:endParaRPr lang="en-US" altLang="zh-TW" sz="2400" dirty="0" smtClean="0"/>
          </a:p>
          <a:p>
            <a:r>
              <a:rPr lang="zh-TW" altLang="en-US" sz="2400" dirty="0" smtClean="0"/>
              <a:t>二</a:t>
            </a:r>
            <a:r>
              <a:rPr lang="zh-TW" altLang="en-US" sz="2400" dirty="0"/>
              <a:t>、詢問姓名、出生年月日、出生地、國籍、住居所及身分證統一編號等 </a:t>
            </a:r>
            <a:r>
              <a:rPr lang="zh-TW" altLang="en-US" sz="2400" dirty="0" smtClean="0"/>
              <a:t>。</a:t>
            </a:r>
            <a:endParaRPr lang="en-US" altLang="zh-TW" sz="2400" dirty="0" smtClean="0"/>
          </a:p>
          <a:p>
            <a:r>
              <a:rPr lang="zh-TW" altLang="en-US" sz="2400" dirty="0" smtClean="0"/>
              <a:t>三</a:t>
            </a:r>
            <a:r>
              <a:rPr lang="zh-TW" altLang="en-US" sz="2400" dirty="0"/>
              <a:t>、令出示身分證明文件</a:t>
            </a:r>
            <a:r>
              <a:rPr lang="zh-TW" altLang="en-US" sz="2400" dirty="0" smtClean="0"/>
              <a:t>。</a:t>
            </a:r>
            <a:endParaRPr lang="en-US" altLang="zh-TW" sz="2400" dirty="0" smtClean="0"/>
          </a:p>
          <a:p>
            <a:r>
              <a:rPr lang="zh-TW" altLang="en-US" sz="2400" dirty="0" smtClean="0"/>
              <a:t>四</a:t>
            </a:r>
            <a:r>
              <a:rPr lang="zh-TW" altLang="en-US" sz="2400" dirty="0"/>
              <a:t>、若有明顯事實足認其有攜帶足以自殺、自傷或傷害他人生命或身體之 物者</a:t>
            </a:r>
            <a:r>
              <a:rPr lang="zh-TW" altLang="en-US" sz="2400" dirty="0" smtClean="0"/>
              <a:t>，    得</a:t>
            </a:r>
            <a:r>
              <a:rPr lang="zh-TW" altLang="en-US" sz="2400" dirty="0"/>
              <a:t>檢查其身體及所攜帶之物。 依前項第二款、第三款之方法顯然無法查證身分時，警察得將該人民帶往 勤務處所查證；帶往時非遇抗拒不得使用強制力，且其時間自攔停起，不 得逾三小時，並應即向該管警察勤務指揮中心報告及通知其指定之親友或 律師。 </a:t>
            </a:r>
          </a:p>
        </p:txBody>
      </p:sp>
      <p:sp>
        <p:nvSpPr>
          <p:cNvPr id="3" name="文字方塊 2"/>
          <p:cNvSpPr txBox="1"/>
          <p:nvPr/>
        </p:nvSpPr>
        <p:spPr>
          <a:xfrm>
            <a:off x="1619672" y="1052736"/>
            <a:ext cx="6120680" cy="707886"/>
          </a:xfrm>
          <a:prstGeom prst="rect">
            <a:avLst/>
          </a:prstGeom>
          <a:noFill/>
        </p:spPr>
        <p:txBody>
          <a:bodyPr wrap="square" rtlCol="0">
            <a:spAutoFit/>
          </a:bodyPr>
          <a:lstStyle/>
          <a:p>
            <a:r>
              <a:rPr lang="zh-TW" altLang="en-US" sz="4000" b="1" dirty="0" smtClean="0"/>
              <a:t>法源依據警職法第七條</a:t>
            </a:r>
            <a:endParaRPr lang="zh-TW" altLang="en-US" sz="4000" b="1" dirty="0"/>
          </a:p>
        </p:txBody>
      </p:sp>
    </p:spTree>
    <p:extLst>
      <p:ext uri="{BB962C8B-B14F-4D97-AF65-F5344CB8AC3E}">
        <p14:creationId xmlns:p14="http://schemas.microsoft.com/office/powerpoint/2010/main" val="414334130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文字方塊 1"/>
          <p:cNvSpPr txBox="1"/>
          <p:nvPr/>
        </p:nvSpPr>
        <p:spPr>
          <a:xfrm>
            <a:off x="539552" y="1988840"/>
            <a:ext cx="8352928" cy="3539430"/>
          </a:xfrm>
          <a:prstGeom prst="rect">
            <a:avLst/>
          </a:prstGeom>
          <a:gradFill flip="none" rotWithShape="1">
            <a:gsLst>
              <a:gs pos="0">
                <a:schemeClr val="accent1">
                  <a:tint val="50000"/>
                  <a:satMod val="300000"/>
                </a:schemeClr>
              </a:gs>
              <a:gs pos="35000">
                <a:schemeClr val="accent1">
                  <a:tint val="37000"/>
                  <a:satMod val="300000"/>
                </a:schemeClr>
              </a:gs>
              <a:gs pos="100000">
                <a:schemeClr val="accent1">
                  <a:tint val="15000"/>
                  <a:satMod val="350000"/>
                </a:schemeClr>
              </a:gs>
            </a:gsLst>
            <a:lin ang="5400000" scaled="1"/>
            <a:tileRect/>
          </a:gradFill>
        </p:spPr>
        <p:style>
          <a:lnRef idx="1">
            <a:schemeClr val="accent1"/>
          </a:lnRef>
          <a:fillRef idx="2">
            <a:schemeClr val="accent1"/>
          </a:fillRef>
          <a:effectRef idx="1">
            <a:schemeClr val="accent1"/>
          </a:effectRef>
          <a:fontRef idx="minor">
            <a:schemeClr val="dk1"/>
          </a:fontRef>
        </p:style>
        <p:txBody>
          <a:bodyPr wrap="square" rtlCol="0">
            <a:spAutoFit/>
          </a:bodyPr>
          <a:lstStyle/>
          <a:p>
            <a:r>
              <a:rPr lang="zh-TW" altLang="en-US" sz="2800" dirty="0"/>
              <a:t>警察對於已發生危害或依客觀合理判斷易生危害之交通工具，得予以攔停 並採行下列措施： </a:t>
            </a:r>
            <a:endParaRPr lang="en-US" altLang="zh-TW" sz="2800" dirty="0" smtClean="0"/>
          </a:p>
          <a:p>
            <a:r>
              <a:rPr lang="zh-TW" altLang="en-US" sz="2800" dirty="0" smtClean="0"/>
              <a:t>一</a:t>
            </a:r>
            <a:r>
              <a:rPr lang="zh-TW" altLang="en-US" sz="2800" dirty="0"/>
              <a:t>、要求駕駛人或乘客出示相關證件或</a:t>
            </a:r>
            <a:r>
              <a:rPr lang="zh-TW" altLang="en-US" sz="2800" dirty="0" smtClean="0"/>
              <a:t>查證</a:t>
            </a:r>
            <a:r>
              <a:rPr lang="zh-TW" altLang="en-US" sz="2800" dirty="0"/>
              <a:t>其身分</a:t>
            </a:r>
            <a:r>
              <a:rPr lang="zh-TW" altLang="en-US" sz="2800" dirty="0" smtClean="0"/>
              <a:t>。</a:t>
            </a:r>
            <a:endParaRPr lang="en-US" altLang="zh-TW" sz="2800" dirty="0" smtClean="0"/>
          </a:p>
          <a:p>
            <a:r>
              <a:rPr lang="zh-TW" altLang="en-US" sz="2800" dirty="0" smtClean="0"/>
              <a:t> </a:t>
            </a:r>
            <a:r>
              <a:rPr lang="zh-TW" altLang="en-US" sz="2800" dirty="0"/>
              <a:t>二、檢查引擎、車身號碼或其他足資識別之特徵。 </a:t>
            </a:r>
            <a:endParaRPr lang="en-US" altLang="zh-TW" sz="2800" dirty="0" smtClean="0"/>
          </a:p>
          <a:p>
            <a:r>
              <a:rPr lang="zh-TW" altLang="en-US" sz="2800" dirty="0" smtClean="0"/>
              <a:t>三</a:t>
            </a:r>
            <a:r>
              <a:rPr lang="zh-TW" altLang="en-US" sz="2800" dirty="0"/>
              <a:t>、要求駕駛人接受酒精濃度測試之檢定。 </a:t>
            </a:r>
            <a:endParaRPr lang="en-US" altLang="zh-TW" sz="2800" dirty="0" smtClean="0"/>
          </a:p>
          <a:p>
            <a:r>
              <a:rPr lang="zh-TW" altLang="en-US" sz="2800" dirty="0" smtClean="0"/>
              <a:t>警察</a:t>
            </a:r>
            <a:r>
              <a:rPr lang="zh-TW" altLang="en-US" sz="2800" dirty="0"/>
              <a:t>因前項交通工具之駕駛人或乘客有異常舉動而合理懷疑其將有危害行 為時，得強制其離車；有事實足認其有犯罪之虞者，並得檢查交通工具。 </a:t>
            </a:r>
          </a:p>
        </p:txBody>
      </p:sp>
      <p:sp>
        <p:nvSpPr>
          <p:cNvPr id="3" name="文字方塊 2"/>
          <p:cNvSpPr txBox="1"/>
          <p:nvPr/>
        </p:nvSpPr>
        <p:spPr>
          <a:xfrm>
            <a:off x="1619672" y="1052736"/>
            <a:ext cx="6120680" cy="707886"/>
          </a:xfrm>
          <a:prstGeom prst="rect">
            <a:avLst/>
          </a:prstGeom>
          <a:noFill/>
        </p:spPr>
        <p:txBody>
          <a:bodyPr wrap="square" rtlCol="0">
            <a:spAutoFit/>
          </a:bodyPr>
          <a:lstStyle/>
          <a:p>
            <a:r>
              <a:rPr lang="zh-TW" altLang="en-US" sz="4000" b="1" dirty="0" smtClean="0"/>
              <a:t>法源依據警職法第八條</a:t>
            </a:r>
            <a:endParaRPr lang="zh-TW" altLang="en-US" sz="4000" b="1" dirty="0"/>
          </a:p>
        </p:txBody>
      </p:sp>
    </p:spTree>
    <p:extLst>
      <p:ext uri="{BB962C8B-B14F-4D97-AF65-F5344CB8AC3E}">
        <p14:creationId xmlns:p14="http://schemas.microsoft.com/office/powerpoint/2010/main" val="231010961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r>
              <a:rPr lang="zh-TW" altLang="en-US" dirty="0" smtClean="0"/>
              <a:t>如何選擇路檢點</a:t>
            </a:r>
            <a:endParaRPr lang="zh-TW" altLang="en-US" dirty="0"/>
          </a:p>
        </p:txBody>
      </p:sp>
      <p:sp>
        <p:nvSpPr>
          <p:cNvPr id="3" name="內容版面配置區 2"/>
          <p:cNvSpPr>
            <a:spLocks noGrp="1"/>
          </p:cNvSpPr>
          <p:nvPr>
            <p:ph idx="1"/>
          </p:nvPr>
        </p:nvSpPr>
        <p:spPr/>
        <p:style>
          <a:lnRef idx="1">
            <a:schemeClr val="accent1"/>
          </a:lnRef>
          <a:fillRef idx="2">
            <a:schemeClr val="accent1"/>
          </a:fillRef>
          <a:effectRef idx="1">
            <a:schemeClr val="accent1"/>
          </a:effectRef>
          <a:fontRef idx="minor">
            <a:schemeClr val="dk1"/>
          </a:fontRef>
        </p:style>
        <p:txBody>
          <a:bodyPr>
            <a:normAutofit/>
          </a:bodyPr>
          <a:lstStyle/>
          <a:p>
            <a:r>
              <a:rPr lang="zh-TW" altLang="en-US" dirty="0" smtClean="0"/>
              <a:t>不造成交通阻塞為原則，執行時段的選擇。</a:t>
            </a:r>
            <a:endParaRPr lang="en-US" altLang="zh-TW" dirty="0" smtClean="0"/>
          </a:p>
          <a:p>
            <a:r>
              <a:rPr lang="zh-TW" altLang="en-US" dirty="0" smtClean="0"/>
              <a:t>選擇橋梁連接點，上橋處或下橋處。</a:t>
            </a:r>
            <a:endParaRPr lang="en-US" altLang="zh-TW" dirty="0" smtClean="0"/>
          </a:p>
          <a:p>
            <a:r>
              <a:rPr lang="zh-TW" altLang="en-US" dirty="0" smtClean="0"/>
              <a:t>連接快速道路之連接點。</a:t>
            </a:r>
            <a:endParaRPr lang="en-US" altLang="zh-TW" dirty="0" smtClean="0"/>
          </a:p>
          <a:p>
            <a:r>
              <a:rPr lang="zh-TW" altLang="en-US" dirty="0" smtClean="0"/>
              <a:t>必須是發現前方有路檢點，而無法回轉或左右轉之道路。</a:t>
            </a:r>
            <a:endParaRPr lang="en-US" altLang="zh-TW" dirty="0" smtClean="0"/>
          </a:p>
          <a:p>
            <a:r>
              <a:rPr lang="zh-TW" altLang="en-US" dirty="0" smtClean="0"/>
              <a:t>要時常轉換路檢點，不可一成不變，固定一個點久了，查獲績效之數量會跟著減少，所以要常常變換及找尋新的路檢點。</a:t>
            </a:r>
            <a:endParaRPr lang="en-US" altLang="zh-TW" dirty="0" smtClean="0"/>
          </a:p>
          <a:p>
            <a:endParaRPr lang="en-US" altLang="zh-TW" dirty="0" smtClean="0"/>
          </a:p>
          <a:p>
            <a:endParaRPr lang="en-US" altLang="zh-TW" dirty="0" smtClean="0"/>
          </a:p>
          <a:p>
            <a:endParaRPr lang="en-US" altLang="zh-TW" dirty="0" smtClean="0"/>
          </a:p>
          <a:p>
            <a:endParaRPr lang="zh-TW" altLang="en-US" dirty="0"/>
          </a:p>
        </p:txBody>
      </p:sp>
    </p:spTree>
    <p:extLst>
      <p:ext uri="{BB962C8B-B14F-4D97-AF65-F5344CB8AC3E}">
        <p14:creationId xmlns:p14="http://schemas.microsoft.com/office/powerpoint/2010/main" val="52277157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r>
              <a:rPr lang="zh-TW" altLang="en-US" dirty="0" smtClean="0"/>
              <a:t>盤檢如何分</a:t>
            </a:r>
            <a:r>
              <a:rPr lang="zh-TW" altLang="en-US" dirty="0"/>
              <a:t>工</a:t>
            </a:r>
          </a:p>
        </p:txBody>
      </p:sp>
      <p:sp>
        <p:nvSpPr>
          <p:cNvPr id="3" name="內容版面配置區 2"/>
          <p:cNvSpPr>
            <a:spLocks noGrp="1"/>
          </p:cNvSpPr>
          <p:nvPr>
            <p:ph idx="1"/>
          </p:nvPr>
        </p:nvSpPr>
        <p:spPr>
          <a:xfrm>
            <a:off x="457200" y="1600200"/>
            <a:ext cx="8229600" cy="4781128"/>
          </a:xfrm>
        </p:spPr>
        <p:style>
          <a:lnRef idx="1">
            <a:schemeClr val="accent1"/>
          </a:lnRef>
          <a:fillRef idx="2">
            <a:schemeClr val="accent1"/>
          </a:fillRef>
          <a:effectRef idx="1">
            <a:schemeClr val="accent1"/>
          </a:effectRef>
          <a:fontRef idx="minor">
            <a:schemeClr val="dk1"/>
          </a:fontRef>
        </p:style>
        <p:txBody>
          <a:bodyPr>
            <a:normAutofit fontScale="55000" lnSpcReduction="20000"/>
          </a:bodyPr>
          <a:lstStyle/>
          <a:p>
            <a:pPr>
              <a:buFont typeface="Wingdings" pitchFamily="2" charset="2"/>
              <a:buChar char="l"/>
            </a:pPr>
            <a:r>
              <a:rPr lang="zh-TW" altLang="en-US" dirty="0" smtClean="0"/>
              <a:t>攔車（遇危險一定要閃開，</a:t>
            </a:r>
            <a:r>
              <a:rPr lang="zh-TW" altLang="en-US" dirty="0" smtClean="0">
                <a:hlinkClick r:id="rId2" action="ppaction://hlinkfile"/>
              </a:rPr>
              <a:t>否則下場如此</a:t>
            </a:r>
            <a:r>
              <a:rPr lang="zh-TW" altLang="en-US" dirty="0" smtClean="0"/>
              <a:t>）、盤檢、警戒（警戒真的很重要因為一不小心你的同伴會有生命危險，</a:t>
            </a:r>
            <a:r>
              <a:rPr lang="zh-TW" altLang="en-US" dirty="0" smtClean="0">
                <a:hlinkClick r:id="rId3" action="ppaction://hlinkfile"/>
              </a:rPr>
              <a:t>壯漢衝撞</a:t>
            </a:r>
            <a:r>
              <a:rPr lang="zh-TW" altLang="en-US" dirty="0" smtClean="0"/>
              <a:t>，拉也拉不動。）三者缺一不可。</a:t>
            </a:r>
            <a:endParaRPr lang="en-US" altLang="zh-TW" dirty="0"/>
          </a:p>
          <a:p>
            <a:pPr>
              <a:buFont typeface="Wingdings" pitchFamily="2" charset="2"/>
              <a:buChar char="l"/>
            </a:pPr>
            <a:r>
              <a:rPr lang="zh-TW" altLang="en-US" dirty="0"/>
              <a:t>攔車</a:t>
            </a:r>
            <a:r>
              <a:rPr lang="zh-TW" altLang="en-US" dirty="0" smtClean="0"/>
              <a:t>手</a:t>
            </a:r>
            <a:r>
              <a:rPr lang="en-US" altLang="zh-TW" dirty="0" smtClean="0"/>
              <a:t>--</a:t>
            </a:r>
            <a:r>
              <a:rPr lang="zh-TW" altLang="en-US" dirty="0" smtClean="0"/>
              <a:t>如何辯別盤檢對象，遇到毒品對象一定要想辦法讓他下車，最好以詢問有無飲酒等方式，</a:t>
            </a:r>
            <a:r>
              <a:rPr lang="zh-TW" altLang="en-US" dirty="0" smtClean="0">
                <a:hlinkClick r:id="rId4" action="ppaction://hlinkfile"/>
              </a:rPr>
              <a:t>（</a:t>
            </a:r>
            <a:r>
              <a:rPr lang="zh-TW" altLang="en-US" dirty="0" smtClean="0">
                <a:hlinkClick r:id="rId5" action="ppaction://hlinkfile"/>
              </a:rPr>
              <a:t>自動下車畫面</a:t>
            </a:r>
            <a:r>
              <a:rPr lang="zh-TW" altLang="en-US" dirty="0" smtClean="0">
                <a:hlinkClick r:id="rId4" action="ppaction://hlinkfile"/>
              </a:rPr>
              <a:t>）</a:t>
            </a:r>
            <a:endParaRPr lang="en-US" altLang="zh-TW" dirty="0" smtClean="0"/>
          </a:p>
          <a:p>
            <a:pPr>
              <a:buFont typeface="Wingdings" pitchFamily="2" charset="2"/>
              <a:buChar char="l"/>
            </a:pPr>
            <a:r>
              <a:rPr lang="zh-TW" altLang="en-US" dirty="0" smtClean="0"/>
              <a:t>盤查人員</a:t>
            </a:r>
            <a:r>
              <a:rPr lang="en-US" altLang="zh-TW" dirty="0" smtClean="0"/>
              <a:t>--</a:t>
            </a:r>
            <a:r>
              <a:rPr lang="zh-TW" altLang="en-US" dirty="0" smtClean="0"/>
              <a:t>從盤檢對象找出違禁品（毒、槍）。盤查車輛一定要讓駕駛熄火下車受檢，不要讓駕駛座在車上，機車也是一樣不然會像這樣的情形（</a:t>
            </a:r>
            <a:r>
              <a:rPr lang="zh-TW" altLang="en-US" dirty="0" smtClean="0">
                <a:hlinkClick r:id="rId6" action="ppaction://hlinkfile"/>
              </a:rPr>
              <a:t>機車衝撞</a:t>
            </a:r>
            <a:r>
              <a:rPr lang="zh-TW" altLang="en-US" dirty="0" smtClean="0"/>
              <a:t>）。</a:t>
            </a:r>
            <a:endParaRPr lang="en-US" altLang="zh-TW" dirty="0" smtClean="0"/>
          </a:p>
          <a:p>
            <a:pPr>
              <a:buFont typeface="Wingdings" pitchFamily="2" charset="2"/>
              <a:buChar char="l"/>
            </a:pPr>
            <a:r>
              <a:rPr lang="zh-TW" altLang="en-US" dirty="0"/>
              <a:t>警戒</a:t>
            </a:r>
            <a:r>
              <a:rPr lang="zh-TW" altLang="en-US" dirty="0" smtClean="0"/>
              <a:t>人員</a:t>
            </a:r>
            <a:r>
              <a:rPr lang="en-US" altLang="zh-TW" dirty="0" smtClean="0"/>
              <a:t>--</a:t>
            </a:r>
            <a:r>
              <a:rPr lang="zh-TW" altLang="en-US" dirty="0" smtClean="0"/>
              <a:t>在盤查過中，防範被盤查對象攻擊及脫逃，另警戒者必須反應迅速，因為衝撞事件時常上演。（影像</a:t>
            </a:r>
            <a:r>
              <a:rPr lang="en-US" altLang="zh-TW" dirty="0" smtClean="0"/>
              <a:t>-</a:t>
            </a:r>
            <a:r>
              <a:rPr lang="zh-TW" altLang="en-US" dirty="0" smtClean="0">
                <a:hlinkClick r:id="rId7" action="ppaction://hlinkfile"/>
              </a:rPr>
              <a:t>各式衝撞畫面</a:t>
            </a:r>
            <a:r>
              <a:rPr lang="zh-TW" altLang="en-US" dirty="0" smtClean="0"/>
              <a:t>）</a:t>
            </a:r>
            <a:endParaRPr lang="en-US" altLang="zh-TW" dirty="0" smtClean="0"/>
          </a:p>
          <a:p>
            <a:pPr>
              <a:buFont typeface="Wingdings" pitchFamily="2" charset="2"/>
              <a:buChar char="l"/>
            </a:pPr>
            <a:r>
              <a:rPr lang="zh-TW" altLang="en-US" dirty="0" smtClean="0"/>
              <a:t>路檢勤務是團體戰，最少必須</a:t>
            </a:r>
            <a:r>
              <a:rPr lang="en-US" altLang="zh-TW" dirty="0" smtClean="0"/>
              <a:t>3</a:t>
            </a:r>
            <a:r>
              <a:rPr lang="zh-TW" altLang="en-US" dirty="0" smtClean="0"/>
              <a:t>人（</a:t>
            </a:r>
            <a:r>
              <a:rPr lang="en-US" altLang="zh-TW" dirty="0" smtClean="0"/>
              <a:t>3</a:t>
            </a:r>
            <a:r>
              <a:rPr lang="zh-TW" altLang="en-US" dirty="0" smtClean="0"/>
              <a:t>人查獲</a:t>
            </a:r>
            <a:r>
              <a:rPr lang="en-US" altLang="zh-TW" dirty="0" smtClean="0">
                <a:hlinkClick r:id="rId8" action="ppaction://hlinkfile"/>
              </a:rPr>
              <a:t>5</a:t>
            </a:r>
            <a:r>
              <a:rPr lang="zh-TW" altLang="en-US" dirty="0" smtClean="0">
                <a:hlinkClick r:id="rId8" action="ppaction://hlinkfile"/>
              </a:rPr>
              <a:t>公斤</a:t>
            </a:r>
            <a:r>
              <a:rPr lang="en-US" altLang="zh-TW" dirty="0" smtClean="0">
                <a:hlinkClick r:id="rId8" action="ppaction://hlinkfile"/>
              </a:rPr>
              <a:t>k</a:t>
            </a:r>
            <a:r>
              <a:rPr lang="zh-TW" altLang="en-US" dirty="0" smtClean="0">
                <a:hlinkClick r:id="rId8" action="ppaction://hlinkfile"/>
              </a:rPr>
              <a:t>毒</a:t>
            </a:r>
            <a:r>
              <a:rPr lang="zh-TW" altLang="en-US" dirty="0" smtClean="0"/>
              <a:t>）。（例外：</a:t>
            </a:r>
            <a:r>
              <a:rPr lang="en-US" altLang="zh-TW" dirty="0" smtClean="0"/>
              <a:t>2</a:t>
            </a:r>
            <a:r>
              <a:rPr lang="zh-TW" altLang="en-US" dirty="0" smtClean="0"/>
              <a:t>人，必須實力夠強，能力夠好，例如</a:t>
            </a:r>
            <a:r>
              <a:rPr lang="en-US" altLang="zh-TW" dirty="0" smtClean="0">
                <a:hlinkClick r:id="rId9" action="ppaction://hlinkfile"/>
              </a:rPr>
              <a:t>2</a:t>
            </a:r>
            <a:r>
              <a:rPr lang="zh-TW" altLang="en-US" dirty="0" smtClean="0">
                <a:hlinkClick r:id="rId9" action="ppaction://hlinkfile"/>
              </a:rPr>
              <a:t>公斤</a:t>
            </a:r>
            <a:r>
              <a:rPr lang="en-US" altLang="zh-TW" dirty="0" smtClean="0">
                <a:hlinkClick r:id="rId9" action="ppaction://hlinkfile"/>
              </a:rPr>
              <a:t>K</a:t>
            </a:r>
            <a:r>
              <a:rPr lang="zh-TW" altLang="en-US" dirty="0" smtClean="0">
                <a:hlinkClick r:id="rId9" action="ppaction://hlinkfile"/>
              </a:rPr>
              <a:t>毒</a:t>
            </a:r>
            <a:r>
              <a:rPr lang="zh-TW" altLang="en-US" dirty="0" smtClean="0"/>
              <a:t>）靠的是默契（例如：</a:t>
            </a:r>
            <a:r>
              <a:rPr lang="zh-TW" altLang="en-US" dirty="0" smtClean="0">
                <a:hlinkClick r:id="rId10" action="ppaction://hlinkfile"/>
              </a:rPr>
              <a:t>神力警拉車</a:t>
            </a:r>
            <a:r>
              <a:rPr lang="zh-TW" altLang="en-US" dirty="0" smtClean="0"/>
              <a:t>），路檢勤務之危險性遠大於任何勤務，因為你攔停對象隨時隨地都可能攻擊你，你不知道被盤查人的特性，不知道他下一步會做那些事，會不會駕車衝撞路檢點，擺設位置，選擇地點很重要，強勢攔查只會造成衝撞，須要一些技巧性來讓駕駛下車，聲東擊西，以交通違規勸導代替盤查，並非恐嚇性用語，若是被盤查人是執字無期或十年上以上之通緝犯，他一定不可能乖乖的下車接受盤查，除背他人身分證字號外，一定想法辦法逃脫，所以一定要想法辦讓他下車接受盤查（盤查對象</a:t>
            </a:r>
            <a:r>
              <a:rPr lang="zh-TW" altLang="en-US" dirty="0" smtClean="0">
                <a:hlinkClick r:id="rId4" action="ppaction://hlinkfile"/>
              </a:rPr>
              <a:t>下車案例畫面</a:t>
            </a:r>
            <a:r>
              <a:rPr lang="zh-TW" altLang="en-US" dirty="0" smtClean="0"/>
              <a:t>），這些才不會造成意外事件發生（例如：</a:t>
            </a:r>
            <a:r>
              <a:rPr lang="zh-TW" altLang="en-US" dirty="0" smtClean="0">
                <a:hlinkClick r:id="rId11" action="ppaction://hlinkfile"/>
              </a:rPr>
              <a:t>曹寶劍</a:t>
            </a:r>
            <a:r>
              <a:rPr lang="zh-TW" altLang="en-US" dirty="0" smtClean="0"/>
              <a:t>）</a:t>
            </a:r>
            <a:endParaRPr lang="en-US" altLang="zh-TW" dirty="0" smtClean="0"/>
          </a:p>
        </p:txBody>
      </p:sp>
    </p:spTree>
    <p:extLst>
      <p:ext uri="{BB962C8B-B14F-4D97-AF65-F5344CB8AC3E}">
        <p14:creationId xmlns:p14="http://schemas.microsoft.com/office/powerpoint/2010/main" val="383468268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r>
              <a:rPr lang="zh-TW" altLang="en-US" dirty="0" smtClean="0"/>
              <a:t>如何分辯盤查對象</a:t>
            </a:r>
            <a:endParaRPr lang="zh-TW" altLang="en-US" dirty="0"/>
          </a:p>
        </p:txBody>
      </p:sp>
      <p:sp>
        <p:nvSpPr>
          <p:cNvPr id="3" name="內容版面配置區 2"/>
          <p:cNvSpPr>
            <a:spLocks noGrp="1"/>
          </p:cNvSpPr>
          <p:nvPr>
            <p:ph idx="1"/>
          </p:nvPr>
        </p:nvSpPr>
        <p:spPr>
          <a:xfrm>
            <a:off x="457200" y="1600200"/>
            <a:ext cx="8363272" cy="4637111"/>
          </a:xfrm>
        </p:spPr>
        <p:style>
          <a:lnRef idx="1">
            <a:schemeClr val="accent1"/>
          </a:lnRef>
          <a:fillRef idx="2">
            <a:schemeClr val="accent1"/>
          </a:fillRef>
          <a:effectRef idx="1">
            <a:schemeClr val="accent1"/>
          </a:effectRef>
          <a:fontRef idx="minor">
            <a:schemeClr val="dk1"/>
          </a:fontRef>
        </p:style>
        <p:txBody>
          <a:bodyPr>
            <a:normAutofit fontScale="55000" lnSpcReduction="20000"/>
          </a:bodyPr>
          <a:lstStyle/>
          <a:p>
            <a:pPr marL="0" indent="0">
              <a:buNone/>
            </a:pPr>
            <a:r>
              <a:rPr lang="zh-TW" altLang="en-US" sz="2800" dirty="0" smtClean="0"/>
              <a:t>一、氣味</a:t>
            </a:r>
            <a:endParaRPr lang="en-US" altLang="zh-TW" sz="2800" dirty="0" smtClean="0"/>
          </a:p>
          <a:p>
            <a:pPr marL="0" indent="0">
              <a:buNone/>
            </a:pPr>
            <a:r>
              <a:rPr lang="en-US" altLang="zh-TW" sz="2800" dirty="0" smtClean="0"/>
              <a:t>1.</a:t>
            </a:r>
            <a:r>
              <a:rPr lang="zh-TW" altLang="en-US" sz="2800" dirty="0" smtClean="0"/>
              <a:t>酒味</a:t>
            </a:r>
            <a:endParaRPr lang="en-US" altLang="zh-TW" sz="2800" dirty="0" smtClean="0"/>
          </a:p>
          <a:p>
            <a:pPr marL="0" indent="0">
              <a:buNone/>
            </a:pPr>
            <a:r>
              <a:rPr lang="en-US" altLang="zh-TW" sz="2800" dirty="0" smtClean="0"/>
              <a:t>2.</a:t>
            </a:r>
            <a:r>
              <a:rPr lang="zh-TW" altLang="en-US" sz="2800" dirty="0" smtClean="0"/>
              <a:t>毒味</a:t>
            </a:r>
            <a:endParaRPr lang="en-US" altLang="zh-TW" sz="2800" dirty="0" smtClean="0"/>
          </a:p>
          <a:p>
            <a:pPr marL="0" indent="0">
              <a:buNone/>
            </a:pPr>
            <a:r>
              <a:rPr lang="zh-TW" altLang="en-US" sz="2800" dirty="0" smtClean="0"/>
              <a:t>（</a:t>
            </a:r>
            <a:r>
              <a:rPr lang="en-US" altLang="zh-TW" sz="2800" dirty="0" smtClean="0"/>
              <a:t>1</a:t>
            </a:r>
            <a:r>
              <a:rPr lang="zh-TW" altLang="en-US" sz="2800" dirty="0" smtClean="0"/>
              <a:t>）</a:t>
            </a:r>
            <a:r>
              <a:rPr lang="zh-TW" altLang="en-US" sz="2800" dirty="0" smtClean="0">
                <a:hlinkClick r:id="rId2" action="ppaction://hlinkfile"/>
              </a:rPr>
              <a:t>大麻</a:t>
            </a:r>
            <a:r>
              <a:rPr lang="zh-TW" altLang="en-US" sz="2800" dirty="0" smtClean="0"/>
              <a:t>（特殊香味）</a:t>
            </a:r>
            <a:endParaRPr lang="en-US" altLang="zh-TW" sz="2800" dirty="0" smtClean="0"/>
          </a:p>
          <a:p>
            <a:pPr marL="0" indent="0">
              <a:buNone/>
            </a:pPr>
            <a:r>
              <a:rPr lang="zh-TW" altLang="en-US" sz="2800" dirty="0" smtClean="0"/>
              <a:t>（</a:t>
            </a:r>
            <a:r>
              <a:rPr lang="en-US" altLang="zh-TW" sz="2800" dirty="0" smtClean="0"/>
              <a:t>2</a:t>
            </a:r>
            <a:r>
              <a:rPr lang="zh-TW" altLang="en-US" sz="2800" dirty="0" smtClean="0"/>
              <a:t>）安非他命（微酸之味道）</a:t>
            </a:r>
            <a:endParaRPr lang="en-US" altLang="zh-TW" sz="2800" dirty="0" smtClean="0"/>
          </a:p>
          <a:p>
            <a:pPr marL="0" indent="0">
              <a:buNone/>
            </a:pPr>
            <a:r>
              <a:rPr lang="zh-TW" altLang="en-US" sz="2800" dirty="0" smtClean="0"/>
              <a:t>（</a:t>
            </a:r>
            <a:r>
              <a:rPr lang="en-US" altLang="zh-TW" sz="2800" dirty="0" smtClean="0"/>
              <a:t>3</a:t>
            </a:r>
            <a:r>
              <a:rPr lang="zh-TW" altLang="en-US" sz="2800" dirty="0" smtClean="0"/>
              <a:t>）</a:t>
            </a:r>
            <a:r>
              <a:rPr lang="zh-TW" altLang="en-US" sz="2800" dirty="0" smtClean="0">
                <a:hlinkClick r:id="rId3" action="ppaction://hlinkfile"/>
              </a:rPr>
              <a:t>愷他命</a:t>
            </a:r>
            <a:r>
              <a:rPr lang="zh-TW" altLang="en-US" sz="2800" dirty="0" smtClean="0"/>
              <a:t>（人工香水味）、拉</a:t>
            </a:r>
            <a:r>
              <a:rPr lang="en-US" altLang="zh-TW" sz="2800" dirty="0" smtClean="0"/>
              <a:t>K</a:t>
            </a:r>
            <a:r>
              <a:rPr lang="zh-TW" altLang="en-US" sz="2800" dirty="0" smtClean="0"/>
              <a:t>沒有味道，但會像酒醉一樣。（</a:t>
            </a:r>
            <a:r>
              <a:rPr lang="zh-TW" altLang="en-US" sz="2800" dirty="0" smtClean="0">
                <a:hlinkClick r:id="rId4" action="ppaction://hlinkfile"/>
              </a:rPr>
              <a:t>拉</a:t>
            </a:r>
            <a:r>
              <a:rPr lang="en-US" altLang="zh-TW" sz="2800" dirty="0" smtClean="0">
                <a:hlinkClick r:id="rId4" action="ppaction://hlinkfile"/>
              </a:rPr>
              <a:t>K</a:t>
            </a:r>
            <a:r>
              <a:rPr lang="zh-TW" altLang="en-US" sz="2800" dirty="0" smtClean="0">
                <a:hlinkClick r:id="rId4" action="ppaction://hlinkfile"/>
              </a:rPr>
              <a:t>愰神</a:t>
            </a:r>
            <a:r>
              <a:rPr lang="zh-TW" altLang="en-US" sz="2800" dirty="0" smtClean="0"/>
              <a:t>）</a:t>
            </a:r>
            <a:endParaRPr lang="en-US" altLang="zh-TW" sz="2800" dirty="0" smtClean="0"/>
          </a:p>
          <a:p>
            <a:pPr marL="0" indent="0">
              <a:buNone/>
            </a:pPr>
            <a:r>
              <a:rPr lang="zh-TW" altLang="en-US" sz="2800" dirty="0" smtClean="0"/>
              <a:t>二、</a:t>
            </a:r>
            <a:r>
              <a:rPr lang="zh-TW" altLang="en-US" sz="2800" dirty="0" smtClean="0">
                <a:hlinkClick r:id="rId5" action="ppaction://hlinkfile"/>
              </a:rPr>
              <a:t>緊張發抖</a:t>
            </a:r>
            <a:r>
              <a:rPr lang="zh-TW" altLang="en-US" sz="2800" dirty="0" smtClean="0"/>
              <a:t>之對象，犯罪者看到警察一定會緊張，會心跳加快，會不自由動作，這些都是明顯徵兆，只要用心看一定可以發現，如通緝犯（</a:t>
            </a:r>
            <a:r>
              <a:rPr lang="zh-TW" altLang="en-US" sz="2800" dirty="0" smtClean="0">
                <a:hlinkClick r:id="rId6" action="ppaction://hlinkfile"/>
              </a:rPr>
              <a:t>亂背他人證件</a:t>
            </a:r>
            <a:r>
              <a:rPr lang="zh-TW" altLang="en-US" sz="2800" dirty="0" smtClean="0"/>
              <a:t>，緊張、</a:t>
            </a:r>
            <a:r>
              <a:rPr lang="zh-TW" altLang="en-US" sz="2800" dirty="0" smtClean="0">
                <a:hlinkClick r:id="rId7" action="ppaction://hlinkfile"/>
              </a:rPr>
              <a:t>冒冷汗</a:t>
            </a:r>
            <a:r>
              <a:rPr lang="zh-TW" altLang="en-US" sz="2800" dirty="0" smtClean="0"/>
              <a:t>，或攜毒之人常有行為，亦有可能是無照駕駛、緊張到</a:t>
            </a:r>
            <a:r>
              <a:rPr lang="zh-TW" altLang="en-US" sz="2800" dirty="0" smtClean="0">
                <a:hlinkClick r:id="rId8" action="ppaction://hlinkfile"/>
              </a:rPr>
              <a:t>法師、律師分不清。</a:t>
            </a:r>
            <a:r>
              <a:rPr lang="zh-TW" altLang="en-US" sz="2800" dirty="0" smtClean="0"/>
              <a:t>）</a:t>
            </a:r>
            <a:endParaRPr lang="en-US" altLang="zh-TW" sz="2800" dirty="0" smtClean="0"/>
          </a:p>
          <a:p>
            <a:pPr marL="0" indent="0">
              <a:buNone/>
            </a:pPr>
            <a:r>
              <a:rPr lang="zh-TW" altLang="en-US" sz="2800" dirty="0" smtClean="0"/>
              <a:t>三、異常行為。（主動跟</a:t>
            </a:r>
            <a:r>
              <a:rPr lang="zh-TW" altLang="en-US" sz="2800" dirty="0" smtClean="0">
                <a:hlinkClick r:id="rId9" action="ppaction://hlinkfile"/>
              </a:rPr>
              <a:t>警察打招呼</a:t>
            </a:r>
            <a:r>
              <a:rPr lang="zh-TW" altLang="en-US" sz="2800" dirty="0" smtClean="0"/>
              <a:t>，套交情之人、</a:t>
            </a:r>
            <a:r>
              <a:rPr lang="zh-TW" altLang="en-US" sz="2800" dirty="0" smtClean="0">
                <a:hlinkClick r:id="rId10" action="ppaction://hlinkfile"/>
              </a:rPr>
              <a:t>假裝問路</a:t>
            </a:r>
            <a:r>
              <a:rPr lang="zh-TW" altLang="en-US" sz="2800" dirty="0" smtClean="0"/>
              <a:t>、</a:t>
            </a:r>
            <a:r>
              <a:rPr lang="zh-TW" altLang="en-US" sz="2800" dirty="0" smtClean="0">
                <a:hlinkClick r:id="rId11" action="ppaction://hlinkfile"/>
              </a:rPr>
              <a:t>請吃水果</a:t>
            </a:r>
            <a:r>
              <a:rPr lang="zh-TW" altLang="en-US" sz="2800" dirty="0" smtClean="0"/>
              <a:t>。</a:t>
            </a:r>
            <a:r>
              <a:rPr lang="zh-TW" altLang="en-US" sz="2800" dirty="0" smtClean="0">
                <a:hlinkClick r:id="rId12" action="ppaction://hlinkfile"/>
              </a:rPr>
              <a:t>裝睡又裝醉</a:t>
            </a:r>
            <a:r>
              <a:rPr lang="zh-TW" altLang="en-US" sz="2800" dirty="0" smtClean="0"/>
              <a:t>。拿</a:t>
            </a:r>
            <a:r>
              <a:rPr lang="zh-TW" altLang="en-US" sz="2800" dirty="0" smtClean="0">
                <a:hlinkClick r:id="rId13" action="ppaction://hlinkfile"/>
              </a:rPr>
              <a:t>骨灰罈</a:t>
            </a:r>
            <a:r>
              <a:rPr lang="zh-TW" altLang="en-US" sz="2800" dirty="0" smtClean="0"/>
              <a:t>想唬哢）</a:t>
            </a:r>
            <a:endParaRPr lang="en-US" altLang="zh-TW" sz="2800" dirty="0" smtClean="0"/>
          </a:p>
          <a:p>
            <a:pPr marL="0" indent="0">
              <a:buNone/>
            </a:pPr>
            <a:r>
              <a:rPr lang="zh-TW" altLang="en-US" sz="2800" dirty="0" smtClean="0"/>
              <a:t>四、安毒及海洛因毒品之徵兆。（臉上特徵，</a:t>
            </a:r>
            <a:r>
              <a:rPr lang="zh-TW" altLang="en-US" sz="2800" dirty="0" smtClean="0">
                <a:hlinkClick r:id="rId14" action="ppaction://hlinkfile"/>
              </a:rPr>
              <a:t>如照片</a:t>
            </a:r>
            <a:r>
              <a:rPr lang="zh-TW" altLang="en-US" sz="2800" dirty="0" smtClean="0"/>
              <a:t>）</a:t>
            </a:r>
            <a:endParaRPr lang="en-US" altLang="zh-TW" sz="2800" dirty="0" smtClean="0"/>
          </a:p>
          <a:p>
            <a:pPr marL="0" indent="0">
              <a:buNone/>
            </a:pPr>
            <a:r>
              <a:rPr lang="zh-TW" altLang="en-US" sz="2800" dirty="0" smtClean="0"/>
              <a:t>五、盤查對象的選擇很重要，有些人看起來就會檢舉你的臉，避免盤查這樣的對象，因為會造成很多不必要的麻煩，路檢盤查為的是找尋績效，不是找麻煩的。</a:t>
            </a:r>
            <a:endParaRPr lang="en-US" altLang="zh-TW" sz="2800" dirty="0" smtClean="0"/>
          </a:p>
          <a:p>
            <a:pPr marL="0" indent="0">
              <a:buNone/>
            </a:pPr>
            <a:r>
              <a:rPr lang="zh-TW" altLang="en-US" sz="2800" dirty="0" smtClean="0"/>
              <a:t>六、只要有人駕駛的車輛，不過他是開什麼車。（各式車輛都有可能為盤查對象，所以只要經過路檢點之車輛都可以依據警職法「行經指定之路段」攔檢盤查，例如：</a:t>
            </a:r>
            <a:r>
              <a:rPr lang="zh-TW" altLang="en-US" sz="2800" dirty="0" smtClean="0">
                <a:hlinkClick r:id="rId15" action="ppaction://hlinkfile"/>
              </a:rPr>
              <a:t>遊覽車</a:t>
            </a:r>
            <a:r>
              <a:rPr lang="zh-TW" altLang="en-US" sz="2800" dirty="0" smtClean="0"/>
              <a:t>。</a:t>
            </a:r>
            <a:endParaRPr lang="en-US" altLang="zh-TW" sz="2800" dirty="0" smtClean="0"/>
          </a:p>
          <a:p>
            <a:pPr marL="0" indent="0">
              <a:buNone/>
            </a:pPr>
            <a:r>
              <a:rPr lang="zh-TW" altLang="en-US" sz="2800" dirty="0" smtClean="0"/>
              <a:t>七、拒絕盤查者九成有問題，一成會檢舉，善惡是非寫在臉上，表現在行為舉止（例如，持制式霰彈槍及九○手槍案，現場會以錄影及不配合在拒絕臨檢）</a:t>
            </a:r>
            <a:endParaRPr lang="en-US" altLang="zh-TW" sz="2800" dirty="0" smtClean="0"/>
          </a:p>
        </p:txBody>
      </p:sp>
    </p:spTree>
    <p:extLst>
      <p:ext uri="{BB962C8B-B14F-4D97-AF65-F5344CB8AC3E}">
        <p14:creationId xmlns:p14="http://schemas.microsoft.com/office/powerpoint/2010/main" val="30497874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r>
              <a:rPr lang="zh-TW" altLang="en-US" dirty="0" smtClean="0"/>
              <a:t>盤檢人員如何找出毒品之徵兆</a:t>
            </a:r>
            <a:endParaRPr lang="zh-TW" altLang="en-US" dirty="0"/>
          </a:p>
        </p:txBody>
      </p:sp>
      <p:sp>
        <p:nvSpPr>
          <p:cNvPr id="3" name="內容版面配置區 2"/>
          <p:cNvSpPr>
            <a:spLocks noGrp="1"/>
          </p:cNvSpPr>
          <p:nvPr>
            <p:ph idx="1"/>
          </p:nvPr>
        </p:nvSpPr>
        <p:spPr/>
        <p:style>
          <a:lnRef idx="1">
            <a:schemeClr val="accent1"/>
          </a:lnRef>
          <a:fillRef idx="2">
            <a:schemeClr val="accent1"/>
          </a:fillRef>
          <a:effectRef idx="1">
            <a:schemeClr val="accent1"/>
          </a:effectRef>
          <a:fontRef idx="minor">
            <a:schemeClr val="dk1"/>
          </a:fontRef>
        </p:style>
        <p:txBody>
          <a:bodyPr>
            <a:normAutofit fontScale="92500" lnSpcReduction="10000"/>
          </a:bodyPr>
          <a:lstStyle/>
          <a:p>
            <a:pPr>
              <a:buFont typeface="Wingdings" pitchFamily="2" charset="2"/>
              <a:buChar char="l"/>
            </a:pPr>
            <a:r>
              <a:rPr lang="zh-TW" altLang="en-US" sz="2800" dirty="0" smtClean="0"/>
              <a:t>車上（在車上吸食</a:t>
            </a:r>
            <a:r>
              <a:rPr lang="en-US" altLang="zh-TW" sz="2800" dirty="0" smtClean="0"/>
              <a:t>k</a:t>
            </a:r>
            <a:r>
              <a:rPr lang="zh-TW" altLang="en-US" sz="2800" dirty="0" smtClean="0"/>
              <a:t>他命，其味道會殘留很久，非常容易辯別）</a:t>
            </a:r>
            <a:endParaRPr lang="en-US" altLang="zh-TW" sz="2800" dirty="0" smtClean="0"/>
          </a:p>
          <a:p>
            <a:pPr>
              <a:buFont typeface="Wingdings" pitchFamily="2" charset="2"/>
              <a:buChar char="l"/>
            </a:pPr>
            <a:r>
              <a:rPr lang="zh-TW" altLang="en-US" sz="2800" dirty="0" smtClean="0"/>
              <a:t>身上（衣服、手心、</a:t>
            </a:r>
            <a:r>
              <a:rPr lang="zh-TW" altLang="en-US" sz="2800" dirty="0" smtClean="0">
                <a:hlinkClick r:id="rId2" action="ppaction://hlinkfile"/>
              </a:rPr>
              <a:t>嘴巴</a:t>
            </a:r>
            <a:r>
              <a:rPr lang="zh-TW" altLang="en-US" sz="2800" dirty="0" smtClean="0"/>
              <a:t>）</a:t>
            </a:r>
            <a:endParaRPr lang="en-US" altLang="zh-TW" sz="2800" dirty="0" smtClean="0"/>
          </a:p>
          <a:p>
            <a:pPr>
              <a:buFont typeface="Wingdings" pitchFamily="2" charset="2"/>
              <a:buChar char="l"/>
            </a:pPr>
            <a:r>
              <a:rPr lang="zh-TW" altLang="en-US" sz="2800" dirty="0" smtClean="0"/>
              <a:t>吸管（吸食</a:t>
            </a:r>
            <a:r>
              <a:rPr lang="en-US" altLang="zh-TW" sz="2800" dirty="0" smtClean="0"/>
              <a:t>k</a:t>
            </a:r>
            <a:r>
              <a:rPr lang="zh-TW" altLang="en-US" sz="2800" dirty="0" smtClean="0"/>
              <a:t>他命之工具，小吸管立大功，查獲</a:t>
            </a:r>
            <a:r>
              <a:rPr lang="zh-TW" altLang="en-US" sz="2800" dirty="0" smtClean="0">
                <a:hlinkClick r:id="rId3" action="ppaction://hlinkfile"/>
              </a:rPr>
              <a:t>詐欺車手</a:t>
            </a:r>
            <a:r>
              <a:rPr lang="en-US" altLang="zh-TW" sz="2800" dirty="0" smtClean="0">
                <a:hlinkClick r:id="rId3" action="ppaction://hlinkfile"/>
              </a:rPr>
              <a:t>-</a:t>
            </a:r>
            <a:r>
              <a:rPr lang="zh-TW" altLang="en-US" sz="2800" dirty="0" smtClean="0">
                <a:hlinkClick r:id="rId3" action="ppaction://hlinkfile"/>
              </a:rPr>
              <a:t>颱風夜</a:t>
            </a:r>
            <a:r>
              <a:rPr lang="zh-TW" altLang="en-US" sz="2800" dirty="0" smtClean="0"/>
              <a:t>自稱電視台工作者）</a:t>
            </a:r>
            <a:endParaRPr lang="en-US" altLang="zh-TW" sz="2800" dirty="0" smtClean="0"/>
          </a:p>
          <a:p>
            <a:pPr>
              <a:buFont typeface="Wingdings" pitchFamily="2" charset="2"/>
              <a:buChar char="l"/>
            </a:pPr>
            <a:r>
              <a:rPr lang="en-US" altLang="zh-TW" sz="2800" dirty="0" smtClean="0"/>
              <a:t>K</a:t>
            </a:r>
            <a:r>
              <a:rPr lang="zh-TW" altLang="en-US" sz="2800" dirty="0" smtClean="0"/>
              <a:t>盤（拉</a:t>
            </a:r>
            <a:r>
              <a:rPr lang="en-US" altLang="zh-TW" sz="2800" dirty="0" smtClean="0"/>
              <a:t>k</a:t>
            </a:r>
            <a:r>
              <a:rPr lang="zh-TW" altLang="en-US" sz="2800" dirty="0" smtClean="0"/>
              <a:t>之人常用工具）</a:t>
            </a:r>
            <a:endParaRPr lang="en-US" altLang="zh-TW" sz="2800" dirty="0" smtClean="0"/>
          </a:p>
          <a:p>
            <a:pPr>
              <a:buFont typeface="Wingdings" pitchFamily="2" charset="2"/>
              <a:buChar char="l"/>
            </a:pPr>
            <a:r>
              <a:rPr lang="zh-TW" altLang="en-US" sz="2800" dirty="0" smtClean="0"/>
              <a:t>打火機（一般市售打火機，經堵塞呈現小火，俗稱</a:t>
            </a:r>
            <a:r>
              <a:rPr lang="zh-TW" altLang="en-US" sz="2800" dirty="0" smtClean="0">
                <a:hlinkClick r:id="rId4" action="ppaction://hlinkfile"/>
              </a:rPr>
              <a:t>噴射耐打</a:t>
            </a:r>
            <a:r>
              <a:rPr lang="zh-TW" altLang="en-US" sz="2800" dirty="0" smtClean="0"/>
              <a:t>或</a:t>
            </a:r>
            <a:r>
              <a:rPr lang="zh-TW" altLang="en-US" sz="2800" dirty="0" smtClean="0">
                <a:hlinkClick r:id="rId5" action="ppaction://hlinkfile"/>
              </a:rPr>
              <a:t>幽靈火</a:t>
            </a:r>
            <a:r>
              <a:rPr lang="zh-TW" altLang="en-US" sz="2800" dirty="0" smtClean="0"/>
              <a:t>）</a:t>
            </a:r>
            <a:endParaRPr lang="en-US" altLang="zh-TW" sz="2800" dirty="0"/>
          </a:p>
          <a:p>
            <a:pPr>
              <a:buFont typeface="Wingdings" pitchFamily="2" charset="2"/>
              <a:buChar char="l"/>
            </a:pPr>
            <a:r>
              <a:rPr lang="zh-TW" altLang="en-US" sz="2800" dirty="0" smtClean="0"/>
              <a:t>車上過多白色粉未及菸草。</a:t>
            </a:r>
            <a:endParaRPr lang="en-US" altLang="zh-TW" sz="2800" dirty="0" smtClean="0"/>
          </a:p>
          <a:p>
            <a:pPr>
              <a:buFont typeface="Wingdings" pitchFamily="2" charset="2"/>
              <a:buChar char="l"/>
            </a:pPr>
            <a:r>
              <a:rPr lang="zh-TW" altLang="en-US" sz="2800" dirty="0" smtClean="0"/>
              <a:t>交通違規也是發動盤查權的很好時機（例如：未繫安全帶</a:t>
            </a:r>
            <a:r>
              <a:rPr lang="en-US" altLang="zh-TW" sz="2800" dirty="0" smtClean="0">
                <a:hlinkClick r:id="rId6" action="ppaction://hlinkfile"/>
              </a:rPr>
              <a:t>1</a:t>
            </a:r>
            <a:r>
              <a:rPr lang="en-US" altLang="zh-TW" sz="2800" dirty="0" smtClean="0"/>
              <a:t>.</a:t>
            </a:r>
            <a:r>
              <a:rPr lang="en-US" altLang="zh-TW" sz="2800" dirty="0" smtClean="0">
                <a:hlinkClick r:id="rId7" action="ppaction://hlinkfile"/>
              </a:rPr>
              <a:t>2</a:t>
            </a:r>
            <a:r>
              <a:rPr lang="zh-TW" altLang="en-US" sz="2800" dirty="0" smtClean="0"/>
              <a:t>或開機講手機。）</a:t>
            </a:r>
            <a:endParaRPr lang="en-US" altLang="zh-TW" sz="2800" dirty="0" smtClean="0"/>
          </a:p>
          <a:p>
            <a:pPr>
              <a:buFont typeface="Wingdings" pitchFamily="2" charset="2"/>
              <a:buChar char="l"/>
            </a:pPr>
            <a:endParaRPr lang="en-US" altLang="zh-TW" sz="2800" dirty="0" smtClean="0"/>
          </a:p>
        </p:txBody>
      </p:sp>
    </p:spTree>
    <p:extLst>
      <p:ext uri="{BB962C8B-B14F-4D97-AF65-F5344CB8AC3E}">
        <p14:creationId xmlns:p14="http://schemas.microsoft.com/office/powerpoint/2010/main" val="263366432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佈景主題">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1119</TotalTime>
  <Words>1749</Words>
  <Application>Microsoft Office PowerPoint</Application>
  <PresentationFormat>如螢幕大小 (4:3)</PresentationFormat>
  <Paragraphs>73</Paragraphs>
  <Slides>11</Slides>
  <Notes>0</Notes>
  <HiddenSlides>0</HiddenSlides>
  <MMClips>0</MMClips>
  <ScaleCrop>false</ScaleCrop>
  <HeadingPairs>
    <vt:vector size="4" baseType="variant">
      <vt:variant>
        <vt:lpstr>佈景主題</vt:lpstr>
      </vt:variant>
      <vt:variant>
        <vt:i4>1</vt:i4>
      </vt:variant>
      <vt:variant>
        <vt:lpstr>投影片標題</vt:lpstr>
      </vt:variant>
      <vt:variant>
        <vt:i4>11</vt:i4>
      </vt:variant>
    </vt:vector>
  </HeadingPairs>
  <TitlesOfParts>
    <vt:vector size="12" baseType="lpstr">
      <vt:lpstr>Office 佈景主題</vt:lpstr>
      <vt:lpstr>路檢盤查技巧與心得</vt:lpstr>
      <vt:lpstr>PowerPoint 簡報</vt:lpstr>
      <vt:lpstr>PowerPoint 簡報</vt:lpstr>
      <vt:lpstr>PowerPoint 簡報</vt:lpstr>
      <vt:lpstr>PowerPoint 簡報</vt:lpstr>
      <vt:lpstr>如何選擇路檢點</vt:lpstr>
      <vt:lpstr>盤檢如何分工</vt:lpstr>
      <vt:lpstr>如何分辯盤查對象</vt:lpstr>
      <vt:lpstr>盤檢人員如何找出毒品之徵兆</vt:lpstr>
      <vt:lpstr>毒品如何找尋………….</vt:lpstr>
      <vt:lpstr>毒品偽裝</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路檢盤查技巧與心得</dc:title>
  <dc:creator>保大一中陳志榮</dc:creator>
  <cp:lastModifiedBy>保大一中陳志榮</cp:lastModifiedBy>
  <cp:revision>54</cp:revision>
  <dcterms:created xsi:type="dcterms:W3CDTF">2016-03-21T11:08:21Z</dcterms:created>
  <dcterms:modified xsi:type="dcterms:W3CDTF">2017-08-17T08:16:10Z</dcterms:modified>
</cp:coreProperties>
</file>

<file path=docProps/thumbnail.jpeg>
</file>